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6"/>
  </p:notesMasterIdLst>
  <p:sldIdLst>
    <p:sldId id="256" r:id="rId2"/>
    <p:sldId id="279" r:id="rId3"/>
    <p:sldId id="340" r:id="rId4"/>
    <p:sldId id="324" r:id="rId5"/>
    <p:sldId id="293" r:id="rId6"/>
    <p:sldId id="294" r:id="rId7"/>
    <p:sldId id="325" r:id="rId8"/>
    <p:sldId id="321" r:id="rId9"/>
    <p:sldId id="326" r:id="rId10"/>
    <p:sldId id="295" r:id="rId11"/>
    <p:sldId id="327" r:id="rId12"/>
    <p:sldId id="328" r:id="rId13"/>
    <p:sldId id="329" r:id="rId14"/>
    <p:sldId id="296" r:id="rId15"/>
    <p:sldId id="318" r:id="rId16"/>
    <p:sldId id="311" r:id="rId17"/>
    <p:sldId id="331" r:id="rId18"/>
    <p:sldId id="333" r:id="rId19"/>
    <p:sldId id="330" r:id="rId20"/>
    <p:sldId id="335" r:id="rId21"/>
    <p:sldId id="303" r:id="rId22"/>
    <p:sldId id="313" r:id="rId23"/>
    <p:sldId id="339" r:id="rId24"/>
    <p:sldId id="334" r:id="rId25"/>
    <p:sldId id="314" r:id="rId26"/>
    <p:sldId id="317" r:id="rId27"/>
    <p:sldId id="285" r:id="rId28"/>
    <p:sldId id="287" r:id="rId29"/>
    <p:sldId id="288" r:id="rId30"/>
    <p:sldId id="286" r:id="rId31"/>
    <p:sldId id="292" r:id="rId32"/>
    <p:sldId id="338" r:id="rId33"/>
    <p:sldId id="337" r:id="rId34"/>
    <p:sldId id="34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00" y="-84"/>
      </p:cViewPr>
      <p:guideLst>
        <p:guide orient="horz" pos="2160"/>
        <p:guide pos="2880"/>
      </p:guideLst>
    </p:cSldViewPr>
  </p:slideViewPr>
  <p:notesTextViewPr>
    <p:cViewPr>
      <p:scale>
        <a:sx n="1" d="1"/>
        <a:sy n="1" d="1"/>
      </p:scale>
      <p:origin x="0" y="666"/>
    </p:cViewPr>
  </p:notesTextViewPr>
  <p:sorterViewPr>
    <p:cViewPr>
      <p:scale>
        <a:sx n="100" d="100"/>
        <a:sy n="100" d="100"/>
      </p:scale>
      <p:origin x="0" y="2418"/>
    </p:cViewPr>
  </p:sorterViewPr>
  <p:notesViewPr>
    <p:cSldViewPr>
      <p:cViewPr varScale="1">
        <p:scale>
          <a:sx n="65" d="100"/>
          <a:sy n="65" d="100"/>
        </p:scale>
        <p:origin x="-323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8D587-9B7E-4376-AE31-555A64748885}" type="datetimeFigureOut">
              <a:rPr lang="en-GB" smtClean="0"/>
              <a:t>25/03/2014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C7575-BC83-4CDE-8951-4A2A2D9F5EEE}" type="slidenum">
              <a:rPr lang="en-GB" smtClean="0"/>
              <a:t>‹#›</a:t>
            </a:fld>
            <a:endParaRPr lang="en-GB"/>
          </a:p>
        </p:txBody>
      </p:sp>
    </p:spTree>
    <p:extLst>
      <p:ext uri="{BB962C8B-B14F-4D97-AF65-F5344CB8AC3E}">
        <p14:creationId xmlns:p14="http://schemas.microsoft.com/office/powerpoint/2010/main" val="412914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River_Darent#cite_note-Stoyel-11" TargetMode="External"/><Relationship Id="rId3" Type="http://schemas.openxmlformats.org/officeDocument/2006/relationships/hyperlink" Target="http://en.wikipedia.org/wiki/Corn_mill" TargetMode="External"/><Relationship Id="rId7" Type="http://schemas.openxmlformats.org/officeDocument/2006/relationships/hyperlink" Target="http://en.wikipedia.org/wiki/V-1_flying_bomb"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River_Darent#cite_note-Felbridge-10" TargetMode="External"/><Relationship Id="rId5" Type="http://schemas.openxmlformats.org/officeDocument/2006/relationships/hyperlink" Target="http://en.wikipedia.org/wiki/River_Darent#cite_note-Wood-3" TargetMode="External"/><Relationship Id="rId4" Type="http://schemas.openxmlformats.org/officeDocument/2006/relationships/hyperlink" Target="http://en.wikipedia.org/wiki/Waterwhee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River_Darent#cite_note-Bexley-22" TargetMode="External"/><Relationship Id="rId3" Type="http://schemas.openxmlformats.org/officeDocument/2006/relationships/hyperlink" Target="http://en.wikipedia.org/wiki/Horton_Kirby" TargetMode="External"/><Relationship Id="rId7" Type="http://schemas.openxmlformats.org/officeDocument/2006/relationships/hyperlink" Target="http://en.wikipedia.org/wiki/River_Darent#cite_note-Spain2-2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River_Darent#cite_note-Horton-4" TargetMode="External"/><Relationship Id="rId5" Type="http://schemas.openxmlformats.org/officeDocument/2006/relationships/hyperlink" Target="http://en.wikipedia.org/wiki/River_Darent#cite_note-Wood-3" TargetMode="External"/><Relationship Id="rId10" Type="http://schemas.openxmlformats.org/officeDocument/2006/relationships/hyperlink" Target="http://en.wikipedia.org/wiki/River_Darent#cite_note-Horton3-24" TargetMode="External"/><Relationship Id="rId4" Type="http://schemas.openxmlformats.org/officeDocument/2006/relationships/hyperlink" Target="http://en.wikipedia.org/wiki/River_Cray" TargetMode="External"/><Relationship Id="rId9" Type="http://schemas.openxmlformats.org/officeDocument/2006/relationships/hyperlink" Target="http://en.wikipedia.org/wiki/River_Darent#cite_note-Horton2-2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miller at this </a:t>
            </a:r>
            <a:r>
              <a:rPr lang="en-GB" dirty="0">
                <a:hlinkClick r:id="rId3" tooltip="Corn mill"/>
              </a:rPr>
              <a:t>corn mill</a:t>
            </a:r>
            <a:r>
              <a:rPr lang="en-GB" dirty="0"/>
              <a:t> in 1771 was James </a:t>
            </a:r>
            <a:r>
              <a:rPr lang="en-GB" dirty="0" err="1"/>
              <a:t>Marchane</a:t>
            </a:r>
            <a:r>
              <a:rPr lang="en-GB" dirty="0"/>
              <a:t>, who was joined by his son James. James Jr died in 1805 and James </a:t>
            </a:r>
            <a:r>
              <a:rPr lang="en-GB" dirty="0" err="1"/>
              <a:t>Sr</a:t>
            </a:r>
            <a:r>
              <a:rPr lang="en-GB" dirty="0"/>
              <a:t> died c.1812. The mill was sketched by G. Samuel in 1818. It had an overshot </a:t>
            </a:r>
            <a:r>
              <a:rPr lang="en-GB" dirty="0">
                <a:hlinkClick r:id="rId4" tooltip="Waterwheel"/>
              </a:rPr>
              <a:t>waterwheel</a:t>
            </a:r>
            <a:r>
              <a:rPr lang="en-GB" dirty="0"/>
              <a:t>.</a:t>
            </a:r>
            <a:r>
              <a:rPr lang="en-GB" baseline="30000" dirty="0">
                <a:hlinkClick r:id="rId5"/>
              </a:rPr>
              <a:t>[3]</a:t>
            </a:r>
            <a:r>
              <a:rPr lang="en-GB" baseline="30000" dirty="0">
                <a:hlinkClick r:id="rId6"/>
              </a:rPr>
              <a:t>[10]</a:t>
            </a:r>
            <a:r>
              <a:rPr lang="en-GB" dirty="0"/>
              <a:t> The cast iron overshot waterwheel was 12 feet (3.66 m) by 2 feet 9.5 inches (0.85 m). It was fitted in 1868, replacing a wooden wheel which may have been breast shot. In 1890, the waterwheel was adapted to drive a set of pumps to supply </a:t>
            </a:r>
            <a:r>
              <a:rPr lang="en-GB" dirty="0" err="1"/>
              <a:t>Westerham</a:t>
            </a:r>
            <a:r>
              <a:rPr lang="en-GB" dirty="0"/>
              <a:t>. An average of 25,000 imperial gallons (110,000 l) could be supplied. The milling machinery was removed in 1936 and during the Second World War a </a:t>
            </a:r>
            <a:r>
              <a:rPr lang="en-GB" dirty="0">
                <a:hlinkClick r:id="rId7" tooltip="V-1 flying bomb"/>
              </a:rPr>
              <a:t>doodlebug</a:t>
            </a:r>
            <a:r>
              <a:rPr lang="en-GB" dirty="0"/>
              <a:t> landed nearby and blew the roof of the mill off. The derelict building stood in April 1954, but had been demolished by July 1960.</a:t>
            </a:r>
            <a:r>
              <a:rPr lang="en-GB" baseline="30000" dirty="0">
                <a:hlinkClick r:id="rId8"/>
              </a:rPr>
              <a:t>[11]</a:t>
            </a:r>
            <a:endParaRPr lang="en-GB" dirty="0"/>
          </a:p>
        </p:txBody>
      </p:sp>
      <p:sp>
        <p:nvSpPr>
          <p:cNvPr id="4" name="Slide Number Placeholder 3"/>
          <p:cNvSpPr>
            <a:spLocks noGrp="1"/>
          </p:cNvSpPr>
          <p:nvPr>
            <p:ph type="sldNum" sz="quarter" idx="10"/>
          </p:nvPr>
        </p:nvSpPr>
        <p:spPr/>
        <p:txBody>
          <a:bodyPr/>
          <a:lstStyle/>
          <a:p>
            <a:fld id="{32AC7575-BC83-4CDE-8951-4A2A2D9F5EEE}" type="slidenum">
              <a:rPr lang="en-GB" smtClean="0"/>
              <a:t>5</a:t>
            </a:fld>
            <a:endParaRPr lang="en-GB"/>
          </a:p>
        </p:txBody>
      </p:sp>
    </p:spTree>
    <p:extLst>
      <p:ext uri="{BB962C8B-B14F-4D97-AF65-F5344CB8AC3E}">
        <p14:creationId xmlns:p14="http://schemas.microsoft.com/office/powerpoint/2010/main" val="146785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AC7575-BC83-4CDE-8951-4A2A2D9F5EEE}" type="slidenum">
              <a:rPr lang="en-GB" smtClean="0"/>
              <a:t>6</a:t>
            </a:fld>
            <a:endParaRPr lang="en-GB"/>
          </a:p>
        </p:txBody>
      </p:sp>
    </p:spTree>
    <p:extLst>
      <p:ext uri="{BB962C8B-B14F-4D97-AF65-F5344CB8AC3E}">
        <p14:creationId xmlns:p14="http://schemas.microsoft.com/office/powerpoint/2010/main" val="127347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AC7575-BC83-4CDE-8951-4A2A2D9F5EEE}" type="slidenum">
              <a:rPr lang="en-GB" smtClean="0"/>
              <a:t>9</a:t>
            </a:fld>
            <a:endParaRPr lang="en-GB"/>
          </a:p>
        </p:txBody>
      </p:sp>
    </p:spTree>
    <p:extLst>
      <p:ext uri="{BB962C8B-B14F-4D97-AF65-F5344CB8AC3E}">
        <p14:creationId xmlns:p14="http://schemas.microsoft.com/office/powerpoint/2010/main" val="357785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was a corn mill which stood upstream of the paper mill. Henry Knight was a miller in </a:t>
            </a:r>
            <a:r>
              <a:rPr lang="en-GB" sz="1200" dirty="0">
                <a:hlinkClick r:id="rId3" tooltip="Horton Kirby"/>
              </a:rPr>
              <a:t>Horton</a:t>
            </a:r>
            <a:r>
              <a:rPr lang="en-GB" sz="1200" dirty="0"/>
              <a:t> who died in 1724 and Thomas Welch was a miller in Horton who died in 1734. George Cannon took the mill in the early 1830s. In 1843 he was bankrupt as a common brewer, an occupation he carried on along with the mill. Ill health forced his retirement in 1852, and the mill was bought by his brother Stephen. His son, also Stephen, was running Old Mill from 1850, then being 14 years old. Stephen Cannon (father) died in 1872 and Stephen Cannon (son) sold Westminster Mill and Old Mill in order to concentrate the milling business at a mill in </a:t>
            </a:r>
            <a:r>
              <a:rPr lang="en-GB" sz="1200" dirty="0">
                <a:hlinkClick r:id="rId4" tooltip="River Cray"/>
              </a:rPr>
              <a:t>Bexley</a:t>
            </a:r>
            <a:r>
              <a:rPr lang="en-GB" sz="1200" dirty="0"/>
              <a:t>. Latterly the waterwheel was replaced by a turbine and the mill generated electricity. The mill burnt down when struck by lightning in 1908 and was rebuilt as a factory which made shoe laces. The factory closed down in 1991 and the mill has been demolished and the site redeveloped as housing.</a:t>
            </a:r>
            <a:r>
              <a:rPr lang="en-GB" sz="1200" baseline="30000" dirty="0">
                <a:hlinkClick r:id="rId5"/>
              </a:rPr>
              <a:t>[3]</a:t>
            </a:r>
            <a:r>
              <a:rPr lang="en-GB" sz="1200" baseline="30000" dirty="0">
                <a:hlinkClick r:id="rId6"/>
              </a:rPr>
              <a:t>[4]</a:t>
            </a:r>
            <a:r>
              <a:rPr lang="en-GB" sz="1200" baseline="30000" dirty="0">
                <a:hlinkClick r:id="rId7"/>
              </a:rPr>
              <a:t>[21]</a:t>
            </a:r>
            <a:r>
              <a:rPr lang="en-GB" sz="1200" baseline="30000" dirty="0">
                <a:hlinkClick r:id="rId8"/>
              </a:rPr>
              <a:t>[22]</a:t>
            </a:r>
            <a:r>
              <a:rPr lang="en-GB" sz="1200" baseline="30000" dirty="0">
                <a:hlinkClick r:id="rId9"/>
              </a:rPr>
              <a:t>[23]</a:t>
            </a:r>
            <a:r>
              <a:rPr lang="en-GB" sz="1200" baseline="30000" dirty="0">
                <a:hlinkClick r:id="rId10"/>
              </a:rPr>
              <a:t>[24]</a:t>
            </a:r>
            <a:endParaRPr lang="en-GB" dirty="0"/>
          </a:p>
        </p:txBody>
      </p:sp>
      <p:sp>
        <p:nvSpPr>
          <p:cNvPr id="4" name="Slide Number Placeholder 3"/>
          <p:cNvSpPr>
            <a:spLocks noGrp="1"/>
          </p:cNvSpPr>
          <p:nvPr>
            <p:ph type="sldNum" sz="quarter" idx="10"/>
          </p:nvPr>
        </p:nvSpPr>
        <p:spPr/>
        <p:txBody>
          <a:bodyPr/>
          <a:lstStyle/>
          <a:p>
            <a:fld id="{32AC7575-BC83-4CDE-8951-4A2A2D9F5EEE}" type="slidenum">
              <a:rPr lang="en-GB" smtClean="0"/>
              <a:t>10</a:t>
            </a:fld>
            <a:endParaRPr lang="en-GB"/>
          </a:p>
        </p:txBody>
      </p:sp>
    </p:spTree>
    <p:extLst>
      <p:ext uri="{BB962C8B-B14F-4D97-AF65-F5344CB8AC3E}">
        <p14:creationId xmlns:p14="http://schemas.microsoft.com/office/powerpoint/2010/main" val="313528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i="1" dirty="0"/>
              <a:t>Domesday Book</a:t>
            </a:r>
            <a:r>
              <a:rPr lang="en-GB" dirty="0"/>
              <a:t> entry for Dartford compiled by the Norman invaders in 1086 reveals that the royal manor of TARENTFORT (Dartford) was a small but thriving agricultural community supporting a population of approximately 150 families. The manor of Dartford comprised a mixture of arable land, meadow, pasture and woodland. Other features of note were the parish church, Holy Trinity, three smaller chapels, a mill, and two wharves on the River </a:t>
            </a:r>
            <a:r>
              <a:rPr lang="en-GB" dirty="0" err="1"/>
              <a:t>Darent</a:t>
            </a:r>
            <a:r>
              <a:rPr lang="en-GB" dirty="0"/>
              <a:t>. Teams of oxen were used to plough the land; pigs foraged in the local woods</a:t>
            </a:r>
            <a:r>
              <a:rPr lang="en-GB" dirty="0" smtClean="0"/>
              <a:t>.</a:t>
            </a:r>
          </a:p>
          <a:p>
            <a:endParaRPr lang="en-GB" dirty="0"/>
          </a:p>
          <a:p>
            <a:r>
              <a:rPr lang="en-GB" dirty="0"/>
              <a:t>The years 1000-1500 saw a remarkable transformation in the size and importance of this former royal manor. Dartford evolved into a thriving and successful medieval market town supporting a population of approximately 1,000 people. The town’s new status arose from its position on the main road from London to Canterbury and the Kent coast, and its close involvement with trade and commerce. Dartford became an important market town at the centre of a network of smaller agricultural communities scattered along the fertile </a:t>
            </a:r>
            <a:r>
              <a:rPr lang="en-GB" dirty="0" err="1"/>
              <a:t>Darent</a:t>
            </a:r>
            <a:r>
              <a:rPr lang="en-GB" dirty="0"/>
              <a:t> Valley and along the south bank of the River </a:t>
            </a:r>
            <a:r>
              <a:rPr lang="en-GB" dirty="0" smtClean="0"/>
              <a:t>Thames</a:t>
            </a:r>
          </a:p>
          <a:p>
            <a:r>
              <a:rPr lang="en-GB" dirty="0" smtClean="0"/>
              <a:t>1500-1600 period of instability and inflation. </a:t>
            </a:r>
            <a:r>
              <a:rPr lang="en-GB" dirty="0"/>
              <a:t>Dartford benefited. Dartford’s geographical position and natural resources attracted a number of leading entrepreneur industrialists to establish pioneering new industries in the area. Sir Martin Frobisher’s smelting works, Sir John </a:t>
            </a:r>
            <a:r>
              <a:rPr lang="en-GB" dirty="0" err="1"/>
              <a:t>Spilman’s</a:t>
            </a:r>
            <a:r>
              <a:rPr lang="en-GB" dirty="0"/>
              <a:t> paper mill, Godfrey Box’s iron-slitting mill, and other less prominent </a:t>
            </a:r>
            <a:r>
              <a:rPr lang="en-GB" dirty="0" err="1"/>
              <a:t>manufacturies</a:t>
            </a:r>
            <a:r>
              <a:rPr lang="en-GB" dirty="0"/>
              <a:t> created a mini ‘industrial revolution’ at a time when many other similar towns were still relied on an agriculturally based economy.</a:t>
            </a:r>
            <a:endParaRPr lang="en-GB" dirty="0" smtClean="0"/>
          </a:p>
          <a:p>
            <a:endParaRPr lang="en-GB" dirty="0"/>
          </a:p>
        </p:txBody>
      </p:sp>
      <p:sp>
        <p:nvSpPr>
          <p:cNvPr id="4" name="Slide Number Placeholder 3"/>
          <p:cNvSpPr>
            <a:spLocks noGrp="1"/>
          </p:cNvSpPr>
          <p:nvPr>
            <p:ph type="sldNum" sz="quarter" idx="10"/>
          </p:nvPr>
        </p:nvSpPr>
        <p:spPr/>
        <p:txBody>
          <a:bodyPr/>
          <a:lstStyle/>
          <a:p>
            <a:fld id="{32AC7575-BC83-4CDE-8951-4A2A2D9F5EEE}" type="slidenum">
              <a:rPr lang="en-GB" smtClean="0"/>
              <a:t>16</a:t>
            </a:fld>
            <a:endParaRPr lang="en-GB"/>
          </a:p>
        </p:txBody>
      </p:sp>
      <p:pic>
        <p:nvPicPr>
          <p:cNvPr id="2049" name="Picture 1" descr="Top of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38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industry was made possible by the invention of the slitting mill in 1565. This was a watermill, where bars of iron were slit into rods which were passed to </a:t>
            </a:r>
            <a:r>
              <a:rPr lang="en-GB" dirty="0" err="1"/>
              <a:t>nailers</a:t>
            </a:r>
            <a:r>
              <a:rPr lang="en-GB" dirty="0"/>
              <a:t>, who made them into nails by adding a point and a head. The slitting mill was probably </a:t>
            </a:r>
            <a:r>
              <a:rPr lang="en-GB" dirty="0" smtClean="0"/>
              <a:t>invent</a:t>
            </a:r>
            <a:r>
              <a:rPr lang="en-GB" dirty="0"/>
              <a:t>ed in Belgium, and first appeared in England in 1590 at Dartford in Kent. </a:t>
            </a:r>
          </a:p>
          <a:p>
            <a:endParaRPr lang="en-GB" dirty="0" smtClean="0"/>
          </a:p>
          <a:p>
            <a:endParaRPr lang="en-GB" dirty="0"/>
          </a:p>
          <a:p>
            <a:r>
              <a:rPr lang="en-GB" dirty="0"/>
              <a:t>The slitting mill had two sets of water-powered rolling mills to convert flat bars of iron, about three inches wide and half an inch thick, into rods. Pieces were cut-off the bars by shears powered by a waterwheel, then heated in a furnace before passing between flat rolls to produce a sheet of the required thickness. </a:t>
            </a:r>
          </a:p>
          <a:p>
            <a:r>
              <a:rPr lang="en-GB" dirty="0"/>
              <a:t>The sheet then passed through the second rolling mill where cutters with intersecting grooves slit it into rods</a:t>
            </a:r>
            <a:r>
              <a:rPr lang="en-GB" dirty="0" smtClean="0"/>
              <a:t>.</a:t>
            </a:r>
          </a:p>
          <a:p>
            <a:endParaRPr lang="en-GB" dirty="0"/>
          </a:p>
          <a:p>
            <a:r>
              <a:rPr lang="en-GB" dirty="0"/>
              <a:t>An impression of a local backyard nail shop can be obtained from the </a:t>
            </a:r>
            <a:r>
              <a:rPr lang="en-GB" dirty="0" err="1"/>
              <a:t>the</a:t>
            </a:r>
            <a:r>
              <a:rPr lang="en-GB" dirty="0"/>
              <a:t> nail shop at the Black Country Living Museum. It has a typical hearth, but the nails are hand-forged without the use of an '</a:t>
            </a:r>
            <a:r>
              <a:rPr lang="en-GB" dirty="0" err="1"/>
              <a:t>oliver</a:t>
            </a:r>
            <a:r>
              <a:rPr lang="en-GB" dirty="0"/>
              <a:t>'.</a:t>
            </a:r>
          </a:p>
        </p:txBody>
      </p:sp>
      <p:sp>
        <p:nvSpPr>
          <p:cNvPr id="4" name="Slide Number Placeholder 3"/>
          <p:cNvSpPr>
            <a:spLocks noGrp="1"/>
          </p:cNvSpPr>
          <p:nvPr>
            <p:ph type="sldNum" sz="quarter" idx="10"/>
          </p:nvPr>
        </p:nvSpPr>
        <p:spPr/>
        <p:txBody>
          <a:bodyPr/>
          <a:lstStyle/>
          <a:p>
            <a:fld id="{32AC7575-BC83-4CDE-8951-4A2A2D9F5EEE}" type="slidenum">
              <a:rPr lang="en-GB" smtClean="0"/>
              <a:t>21</a:t>
            </a:fld>
            <a:endParaRPr lang="en-GB"/>
          </a:p>
        </p:txBody>
      </p:sp>
    </p:spTree>
    <p:extLst>
      <p:ext uri="{BB962C8B-B14F-4D97-AF65-F5344CB8AC3E}">
        <p14:creationId xmlns:p14="http://schemas.microsoft.com/office/powerpoint/2010/main" val="168120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Elizabethan explorer Sir Martin Frobisher launched three major expeditions </a:t>
            </a:r>
            <a:br>
              <a:rPr lang="en-GB" dirty="0"/>
            </a:br>
            <a:r>
              <a:rPr lang="en-GB" dirty="0"/>
              <a:t>to Arctic Canada in the 1570s searching for a North West Passage to China.</a:t>
            </a:r>
          </a:p>
          <a:p>
            <a:r>
              <a:rPr lang="en-GB" dirty="0"/>
              <a:t>Black ore, thought to contain large quantities of gold shipped back to England for smelting.</a:t>
            </a:r>
          </a:p>
          <a:p>
            <a:r>
              <a:rPr lang="en-GB" dirty="0"/>
              <a:t>Dartford selected in ~1577 for the construction of a prototype smelting works, close to modern-day </a:t>
            </a:r>
            <a:r>
              <a:rPr lang="en-GB" dirty="0" err="1"/>
              <a:t>Powdermill</a:t>
            </a:r>
            <a:r>
              <a:rPr lang="en-GB" dirty="0"/>
              <a:t> Lane, on a site of a wheat and corn mill owned by William Vaughan, a founder of Dartford Grammar School. </a:t>
            </a:r>
          </a:p>
          <a:p>
            <a:r>
              <a:rPr lang="en-GB" dirty="0"/>
              <a:t>Two Dutchmen constructed the smelting works. The River </a:t>
            </a:r>
            <a:r>
              <a:rPr lang="en-GB" dirty="0" err="1"/>
              <a:t>Darent</a:t>
            </a:r>
            <a:r>
              <a:rPr lang="en-GB" dirty="0"/>
              <a:t> had to be dammed and building materials imported from all over the south east. </a:t>
            </a:r>
          </a:p>
          <a:p>
            <a:r>
              <a:rPr lang="en-GB" dirty="0"/>
              <a:t>Smelting house measured 24 x 36 ft. It contained mill wheels, stamping mills, three furnaces and three pairs of bellows. Cost of construction work was ~£900.</a:t>
            </a:r>
          </a:p>
          <a:p>
            <a:r>
              <a:rPr lang="en-GB" dirty="0"/>
              <a:t>Thirteen of Frobisher’s ships returned from the 3</a:t>
            </a:r>
            <a:r>
              <a:rPr lang="en-GB" baseline="30000" dirty="0"/>
              <a:t>rd</a:t>
            </a:r>
            <a:r>
              <a:rPr lang="en-GB" dirty="0"/>
              <a:t> expedition in October 1578. </a:t>
            </a:r>
          </a:p>
          <a:p>
            <a:r>
              <a:rPr lang="en-GB" dirty="0"/>
              <a:t>Smelting of this ore took place at Dartford in January and February 1579. </a:t>
            </a:r>
          </a:p>
          <a:p>
            <a:r>
              <a:rPr lang="en-GB" dirty="0"/>
              <a:t>Total amount of gold extracted from the ore was surprisingly low. Many investors in the venture, including Elizabeth I, lost considerable sums of money. </a:t>
            </a:r>
          </a:p>
          <a:p>
            <a:r>
              <a:rPr lang="en-GB" dirty="0"/>
              <a:t>Nevertheless, establishing a unique smelting works at Dartford was the beginning of a long tradition of specialised industrial activity centred on the River </a:t>
            </a:r>
            <a:r>
              <a:rPr lang="en-GB" dirty="0" err="1"/>
              <a:t>Darent</a:t>
            </a:r>
            <a:r>
              <a:rPr lang="en-GB" dirty="0"/>
              <a:t>. </a:t>
            </a:r>
          </a:p>
          <a:p>
            <a:r>
              <a:rPr lang="en-GB" dirty="0"/>
              <a:t>It created a mini ‘industrial revolution’ along the </a:t>
            </a:r>
            <a:r>
              <a:rPr lang="en-GB" dirty="0" err="1"/>
              <a:t>Darent</a:t>
            </a:r>
            <a:r>
              <a:rPr lang="en-GB" dirty="0"/>
              <a:t> Valley, most notably in paper making, gunpowder manufacture, fabric printing, and manufacture of iron, brass and zinc.</a:t>
            </a:r>
          </a:p>
          <a:p>
            <a:endParaRPr lang="en-GB" dirty="0"/>
          </a:p>
        </p:txBody>
      </p:sp>
      <p:sp>
        <p:nvSpPr>
          <p:cNvPr id="4" name="Slide Number Placeholder 3"/>
          <p:cNvSpPr>
            <a:spLocks noGrp="1"/>
          </p:cNvSpPr>
          <p:nvPr>
            <p:ph type="sldNum" sz="quarter" idx="10"/>
          </p:nvPr>
        </p:nvSpPr>
        <p:spPr/>
        <p:txBody>
          <a:bodyPr/>
          <a:lstStyle/>
          <a:p>
            <a:fld id="{32AC7575-BC83-4CDE-8951-4A2A2D9F5EEE}" type="slidenum">
              <a:rPr lang="en-GB" smtClean="0"/>
              <a:t>22</a:t>
            </a:fld>
            <a:endParaRPr lang="en-GB"/>
          </a:p>
        </p:txBody>
      </p:sp>
    </p:spTree>
    <p:extLst>
      <p:ext uri="{BB962C8B-B14F-4D97-AF65-F5344CB8AC3E}">
        <p14:creationId xmlns:p14="http://schemas.microsoft.com/office/powerpoint/2010/main" val="2672320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BCFC283-2835-48F7-86E2-162A3720CAE9}" type="datetime1">
              <a:rPr lang="en-GB" smtClean="0"/>
              <a:t>25/03/2014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BD24DAB-28A1-4FB7-B2F5-66FD9EC5021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69396C-9536-4978-9BDD-3EE607A409AC}" type="datetime1">
              <a:rPr lang="en-GB" smtClean="0"/>
              <a:t>25/03/2014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BD24DAB-28A1-4FB7-B2F5-66FD9EC5021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E1E059-248D-47BB-BE64-4FA9A19507EE}" type="datetime1">
              <a:rPr lang="en-GB" smtClean="0"/>
              <a:t>25/03/2014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BD24DAB-28A1-4FB7-B2F5-66FD9EC5021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AF9279-D988-4461-A326-094441D0DD5A}" type="datetime1">
              <a:rPr lang="en-GB" smtClean="0"/>
              <a:t>25/03/2014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BD24DAB-28A1-4FB7-B2F5-66FD9EC50216}"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770F1D-9654-4B8D-8D93-651BF4C10FF8}" type="datetime1">
              <a:rPr lang="en-GB" smtClean="0"/>
              <a:t>25/03/2014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BD24DAB-28A1-4FB7-B2F5-66FD9EC5021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C1FE9F-2EEA-4645-B4FC-1957CE289E62}" type="datetime1">
              <a:rPr lang="en-GB" smtClean="0"/>
              <a:t>25/03/2014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BD24DAB-28A1-4FB7-B2F5-66FD9EC50216}"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99E577-3579-4F28-9766-39EB362BC19A}" type="datetime1">
              <a:rPr lang="en-GB" smtClean="0"/>
              <a:t>25/03/2014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4BD24DAB-28A1-4FB7-B2F5-66FD9EC5021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D4001EF-F8F6-4759-8979-A7691249D4D4}" type="datetime1">
              <a:rPr lang="en-GB" smtClean="0"/>
              <a:t>25/03/2014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4BD24DAB-28A1-4FB7-B2F5-66FD9EC50216}"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E66984-CD1A-4D45-995E-6E1247EAD054}" type="datetime1">
              <a:rPr lang="en-GB" smtClean="0"/>
              <a:t>25/03/2014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4BD24DAB-28A1-4FB7-B2F5-66FD9EC5021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6D742EC-E971-4DE3-8405-61828B918C18}" type="datetime1">
              <a:rPr lang="en-GB" smtClean="0"/>
              <a:t>25/03/2014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BD24DAB-28A1-4FB7-B2F5-66FD9EC5021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BE37F6A-67EB-4201-ABC8-10E9E2D1DFED}" type="datetime1">
              <a:rPr lang="en-GB" smtClean="0"/>
              <a:t>25/03/2014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BD24DAB-28A1-4FB7-B2F5-66FD9EC5021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63CED38-7165-48E3-B62D-D1322DE91FB6}" type="datetime1">
              <a:rPr lang="en-GB" smtClean="0"/>
              <a:t>25/03/2014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BD24DAB-28A1-4FB7-B2F5-66FD9EC5021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8/83/Horton_Kirby_Westminster.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0/06/Sutton_at_Hone.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d/d7/Dartford_Victoria_c1900.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dartfordarchive.org.uk/technology/magnified/telegraph.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4/40/Kent_Town_Rivers.sv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artfordarchive.org.uk/early_modern/magnified/alehouse.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0/01/Westerham_1912.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Industries along the River </a:t>
            </a:r>
            <a:r>
              <a:rPr lang="en-GB" dirty="0" err="1" smtClean="0"/>
              <a:t>Darent</a:t>
            </a:r>
            <a:r>
              <a:rPr lang="en-GB" dirty="0" smtClean="0"/>
              <a:t>/</a:t>
            </a:r>
            <a:r>
              <a:rPr lang="en-GB" dirty="0" err="1" smtClean="0"/>
              <a:t>Darenth</a:t>
            </a:r>
            <a:endParaRPr lang="en-GB" dirty="0"/>
          </a:p>
        </p:txBody>
      </p:sp>
      <p:sp>
        <p:nvSpPr>
          <p:cNvPr id="3" name="Subtitle 2"/>
          <p:cNvSpPr>
            <a:spLocks noGrp="1"/>
          </p:cNvSpPr>
          <p:nvPr>
            <p:ph type="subTitle" idx="1"/>
          </p:nvPr>
        </p:nvSpPr>
        <p:spPr/>
        <p:txBody>
          <a:bodyPr/>
          <a:lstStyle/>
          <a:p>
            <a:r>
              <a:rPr lang="en-GB" dirty="0" smtClean="0"/>
              <a:t>Sue </a:t>
            </a:r>
            <a:r>
              <a:rPr lang="en-GB" smtClean="0"/>
              <a:t>Christy February </a:t>
            </a:r>
            <a:r>
              <a:rPr lang="en-GB" dirty="0" smtClean="0"/>
              <a:t>2014</a:t>
            </a:r>
            <a:endParaRPr lang="en-GB" dirty="0"/>
          </a:p>
        </p:txBody>
      </p:sp>
    </p:spTree>
    <p:extLst>
      <p:ext uri="{BB962C8B-B14F-4D97-AF65-F5344CB8AC3E}">
        <p14:creationId xmlns:p14="http://schemas.microsoft.com/office/powerpoint/2010/main" val="870447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10</a:t>
            </a:fld>
            <a:endParaRPr lang="en-GB"/>
          </a:p>
        </p:txBody>
      </p:sp>
      <p:pic>
        <p:nvPicPr>
          <p:cNvPr id="13316" name="Picture 4" descr="File:Horton Kirby Westminster.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632" y="1268761"/>
            <a:ext cx="6336704"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57200" y="274638"/>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Westminster Mill, Horton Kirby </a:t>
            </a:r>
            <a:endParaRPr lang="en-GB" sz="3200" dirty="0"/>
          </a:p>
        </p:txBody>
      </p:sp>
      <p:sp>
        <p:nvSpPr>
          <p:cNvPr id="6" name="TextBox 5"/>
          <p:cNvSpPr txBox="1"/>
          <p:nvPr/>
        </p:nvSpPr>
        <p:spPr>
          <a:xfrm>
            <a:off x="739751" y="5320553"/>
            <a:ext cx="7376465" cy="1477328"/>
          </a:xfrm>
          <a:prstGeom prst="rect">
            <a:avLst/>
          </a:prstGeom>
          <a:solidFill>
            <a:schemeClr val="bg1"/>
          </a:solidFill>
        </p:spPr>
        <p:txBody>
          <a:bodyPr wrap="square" rtlCol="0">
            <a:spAutoFit/>
          </a:bodyPr>
          <a:lstStyle/>
          <a:p>
            <a:pPr algn="ctr"/>
            <a:r>
              <a:rPr lang="en-GB" dirty="0" smtClean="0">
                <a:latin typeface="Calibri" panose="020F0502020204030204" pitchFamily="34" charset="0"/>
              </a:rPr>
              <a:t>Originally, a </a:t>
            </a:r>
            <a:r>
              <a:rPr lang="en-GB" b="1" dirty="0" smtClean="0">
                <a:latin typeface="Calibri" panose="020F0502020204030204" pitchFamily="34" charset="0"/>
              </a:rPr>
              <a:t>corn mill </a:t>
            </a:r>
            <a:r>
              <a:rPr lang="en-GB" dirty="0" smtClean="0">
                <a:latin typeface="Calibri" panose="020F0502020204030204" pitchFamily="34" charset="0"/>
              </a:rPr>
              <a:t>standing upstream of a paper mill. </a:t>
            </a:r>
          </a:p>
          <a:p>
            <a:pPr algn="ctr"/>
            <a:r>
              <a:rPr lang="en-GB" dirty="0" smtClean="0">
                <a:latin typeface="Calibri" panose="020F0502020204030204" pitchFamily="34" charset="0"/>
              </a:rPr>
              <a:t>Then, </a:t>
            </a:r>
            <a:r>
              <a:rPr lang="en-GB" b="1" dirty="0" smtClean="0">
                <a:latin typeface="Calibri" panose="020F0502020204030204" pitchFamily="34" charset="0"/>
              </a:rPr>
              <a:t>turbine replaced waterwheel to generate electricity</a:t>
            </a:r>
            <a:r>
              <a:rPr lang="en-GB" dirty="0">
                <a:latin typeface="Calibri" panose="020F0502020204030204" pitchFamily="34" charset="0"/>
              </a:rPr>
              <a:t>. </a:t>
            </a:r>
            <a:endParaRPr lang="en-GB" dirty="0" smtClean="0">
              <a:latin typeface="Calibri" panose="020F0502020204030204" pitchFamily="34" charset="0"/>
            </a:endParaRPr>
          </a:p>
          <a:p>
            <a:pPr algn="ctr"/>
            <a:r>
              <a:rPr lang="en-GB" dirty="0" smtClean="0">
                <a:latin typeface="Calibri" panose="020F0502020204030204" pitchFamily="34" charset="0"/>
              </a:rPr>
              <a:t>Mill </a:t>
            </a:r>
            <a:r>
              <a:rPr lang="en-GB" dirty="0">
                <a:latin typeface="Calibri" panose="020F0502020204030204" pitchFamily="34" charset="0"/>
              </a:rPr>
              <a:t>burnt down </a:t>
            </a:r>
            <a:r>
              <a:rPr lang="en-GB" dirty="0" smtClean="0">
                <a:latin typeface="Calibri" panose="020F0502020204030204" pitchFamily="34" charset="0"/>
              </a:rPr>
              <a:t>in 1908; rebuilt </a:t>
            </a:r>
            <a:r>
              <a:rPr lang="en-GB" dirty="0">
                <a:latin typeface="Calibri" panose="020F0502020204030204" pitchFamily="34" charset="0"/>
              </a:rPr>
              <a:t>as a </a:t>
            </a:r>
            <a:r>
              <a:rPr lang="en-GB" b="1" dirty="0">
                <a:latin typeface="Calibri" panose="020F0502020204030204" pitchFamily="34" charset="0"/>
              </a:rPr>
              <a:t>factory </a:t>
            </a:r>
            <a:r>
              <a:rPr lang="en-GB" b="1" dirty="0" smtClean="0">
                <a:latin typeface="Calibri" panose="020F0502020204030204" pitchFamily="34" charset="0"/>
              </a:rPr>
              <a:t>making shoe laces</a:t>
            </a:r>
            <a:r>
              <a:rPr lang="en-GB" dirty="0" smtClean="0">
                <a:latin typeface="Calibri" panose="020F0502020204030204" pitchFamily="34" charset="0"/>
              </a:rPr>
              <a:t>. Factory closed in 1991, the mill has since been demolished and site redeveloped for </a:t>
            </a:r>
            <a:r>
              <a:rPr lang="en-GB" b="1" dirty="0" smtClean="0">
                <a:latin typeface="Calibri" panose="020F0502020204030204" pitchFamily="34" charset="0"/>
              </a:rPr>
              <a:t>housing</a:t>
            </a:r>
            <a:endParaRPr lang="en-GB" b="1" dirty="0">
              <a:latin typeface="Calibri" panose="020F0502020204030204" pitchFamily="34" charset="0"/>
            </a:endParaRPr>
          </a:p>
        </p:txBody>
      </p:sp>
    </p:spTree>
    <p:extLst>
      <p:ext uri="{BB962C8B-B14F-4D97-AF65-F5344CB8AC3E}">
        <p14:creationId xmlns:p14="http://schemas.microsoft.com/office/powerpoint/2010/main" val="2573201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11</a:t>
            </a:fld>
            <a:endParaRPr lang="en-GB"/>
          </a:p>
        </p:txBody>
      </p:sp>
      <p:pic>
        <p:nvPicPr>
          <p:cNvPr id="6146" name="Picture 2" descr="C:\Users\Sue\Pictures\River Darenth Mills\P106024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1772816"/>
            <a:ext cx="6012159" cy="45091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Chimney at Horton Kirby Paper Mill</a:t>
            </a:r>
            <a:endParaRPr lang="en-GB" sz="3200" dirty="0"/>
          </a:p>
        </p:txBody>
      </p:sp>
    </p:spTree>
    <p:extLst>
      <p:ext uri="{BB962C8B-B14F-4D97-AF65-F5344CB8AC3E}">
        <p14:creationId xmlns:p14="http://schemas.microsoft.com/office/powerpoint/2010/main" val="1477092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12</a:t>
            </a:fld>
            <a:endParaRPr lang="en-GB"/>
          </a:p>
        </p:txBody>
      </p:sp>
      <p:pic>
        <p:nvPicPr>
          <p:cNvPr id="8194" name="Picture 2" descr="C:\Users\Sue\Pictures\River Darenth Mills\P10602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268760"/>
            <a:ext cx="7092280" cy="53192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Old buildings, new uses</a:t>
            </a:r>
            <a:endParaRPr lang="en-GB" sz="3200" dirty="0"/>
          </a:p>
        </p:txBody>
      </p:sp>
    </p:spTree>
    <p:extLst>
      <p:ext uri="{BB962C8B-B14F-4D97-AF65-F5344CB8AC3E}">
        <p14:creationId xmlns:p14="http://schemas.microsoft.com/office/powerpoint/2010/main" val="4164982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13</a:t>
            </a:fld>
            <a:endParaRPr lang="en-GB"/>
          </a:p>
        </p:txBody>
      </p:sp>
      <p:pic>
        <p:nvPicPr>
          <p:cNvPr id="7170" name="Picture 2" descr="C:\Users\Sue\Pictures\River Darenth Mills\P10602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412776"/>
            <a:ext cx="6684235" cy="50131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a:t>Old buildings, new uses</a:t>
            </a:r>
          </a:p>
        </p:txBody>
      </p:sp>
    </p:spTree>
    <p:extLst>
      <p:ext uri="{BB962C8B-B14F-4D97-AF65-F5344CB8AC3E}">
        <p14:creationId xmlns:p14="http://schemas.microsoft.com/office/powerpoint/2010/main" val="2306753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14</a:t>
            </a:fld>
            <a:endParaRPr lang="en-GB"/>
          </a:p>
        </p:txBody>
      </p:sp>
      <p:pic>
        <p:nvPicPr>
          <p:cNvPr id="14338" name="Picture 2" descr="File:Sutton at Hone.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268760"/>
            <a:ext cx="6336704" cy="39525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The Old Mill, Sutton at Hone</a:t>
            </a:r>
            <a:endParaRPr lang="en-GB" sz="3200" dirty="0"/>
          </a:p>
        </p:txBody>
      </p:sp>
      <p:sp>
        <p:nvSpPr>
          <p:cNvPr id="5" name="TextBox 4"/>
          <p:cNvSpPr txBox="1"/>
          <p:nvPr/>
        </p:nvSpPr>
        <p:spPr>
          <a:xfrm>
            <a:off x="739751" y="5320553"/>
            <a:ext cx="7376465" cy="1077218"/>
          </a:xfrm>
          <a:prstGeom prst="rect">
            <a:avLst/>
          </a:prstGeom>
          <a:solidFill>
            <a:schemeClr val="bg1"/>
          </a:solidFill>
        </p:spPr>
        <p:txBody>
          <a:bodyPr wrap="square" rtlCol="0">
            <a:spAutoFit/>
          </a:bodyPr>
          <a:lstStyle/>
          <a:p>
            <a:r>
              <a:rPr lang="en-GB" sz="1600" dirty="0"/>
              <a:t>This </a:t>
            </a:r>
            <a:r>
              <a:rPr lang="en-GB" sz="1600" b="1" dirty="0"/>
              <a:t>corn mill </a:t>
            </a:r>
            <a:r>
              <a:rPr lang="en-GB" sz="1600" dirty="0"/>
              <a:t>stood at Old Mill Farm. </a:t>
            </a:r>
            <a:r>
              <a:rPr lang="en-GB" sz="1600" dirty="0" smtClean="0"/>
              <a:t>It </a:t>
            </a:r>
            <a:r>
              <a:rPr lang="en-GB" sz="1600" dirty="0"/>
              <a:t>was built </a:t>
            </a:r>
            <a:r>
              <a:rPr lang="en-GB" sz="1600" dirty="0" smtClean="0"/>
              <a:t>in </a:t>
            </a:r>
            <a:r>
              <a:rPr lang="en-GB" sz="1600" dirty="0"/>
              <a:t>the early 19th century. </a:t>
            </a:r>
            <a:r>
              <a:rPr lang="en-GB" sz="1600" dirty="0" smtClean="0"/>
              <a:t>Latterly </a:t>
            </a:r>
            <a:r>
              <a:rPr lang="en-GB" sz="1600" dirty="0"/>
              <a:t>the mill had a steam engine and a tall </a:t>
            </a:r>
            <a:r>
              <a:rPr lang="en-GB" sz="1600" dirty="0" smtClean="0"/>
              <a:t>chimney.</a:t>
            </a:r>
          </a:p>
          <a:p>
            <a:r>
              <a:rPr lang="en-GB" sz="1600" dirty="0" smtClean="0"/>
              <a:t>During </a:t>
            </a:r>
            <a:r>
              <a:rPr lang="en-GB" sz="1600" dirty="0"/>
              <a:t>the First World War, a bomb hit the mill, but did not explode, although the mill was put out of action. </a:t>
            </a:r>
            <a:r>
              <a:rPr lang="en-GB" sz="1600" dirty="0" smtClean="0"/>
              <a:t>Demolished </a:t>
            </a:r>
            <a:r>
              <a:rPr lang="en-GB" sz="1600" dirty="0"/>
              <a:t>in September 1928. </a:t>
            </a:r>
          </a:p>
        </p:txBody>
      </p:sp>
    </p:spTree>
    <p:extLst>
      <p:ext uri="{BB962C8B-B14F-4D97-AF65-F5344CB8AC3E}">
        <p14:creationId xmlns:p14="http://schemas.microsoft.com/office/powerpoint/2010/main" val="2101711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15</a:t>
            </a:fld>
            <a:endParaRPr lang="en-GB"/>
          </a:p>
        </p:txBody>
      </p:sp>
      <p:sp>
        <p:nvSpPr>
          <p:cNvPr id="3" name="Title 2"/>
          <p:cNvSpPr>
            <a:spLocks noGrp="1"/>
          </p:cNvSpPr>
          <p:nvPr>
            <p:ph type="title"/>
          </p:nvPr>
        </p:nvSpPr>
        <p:spPr>
          <a:xfrm>
            <a:off x="683568" y="2636912"/>
            <a:ext cx="8229600" cy="1143000"/>
          </a:xfrm>
        </p:spPr>
        <p:txBody>
          <a:bodyPr/>
          <a:lstStyle/>
          <a:p>
            <a:r>
              <a:rPr lang="en-GB" dirty="0" smtClean="0"/>
              <a:t>Dartford industries</a:t>
            </a:r>
            <a:endParaRPr lang="en-GB" dirty="0"/>
          </a:p>
        </p:txBody>
      </p:sp>
    </p:spTree>
    <p:extLst>
      <p:ext uri="{BB962C8B-B14F-4D97-AF65-F5344CB8AC3E}">
        <p14:creationId xmlns:p14="http://schemas.microsoft.com/office/powerpoint/2010/main" val="2196972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1340768"/>
            <a:ext cx="8208912" cy="525658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683568" y="1481328"/>
            <a:ext cx="8003232" cy="4525963"/>
          </a:xfrm>
        </p:spPr>
        <p:txBody>
          <a:bodyPr>
            <a:noAutofit/>
          </a:bodyPr>
          <a:lstStyle/>
          <a:p>
            <a:r>
              <a:rPr lang="en-GB" sz="2000" b="1" dirty="0" smtClean="0">
                <a:latin typeface="Arial" panose="020B0604020202020204" pitchFamily="34" charset="0"/>
                <a:cs typeface="Arial" panose="020B0604020202020204" pitchFamily="34" charset="0"/>
              </a:rPr>
              <a:t>Saxon</a:t>
            </a:r>
            <a:r>
              <a:rPr lang="en-GB" sz="2000" dirty="0" smtClean="0">
                <a:latin typeface="Arial" panose="020B0604020202020204" pitchFamily="34" charset="0"/>
                <a:cs typeface="Arial" panose="020B0604020202020204" pitchFamily="34" charset="0"/>
              </a:rPr>
              <a:t> communities established in and around Dartford</a:t>
            </a:r>
            <a:br>
              <a:rPr lang="en-GB" sz="2000" dirty="0" smtClean="0">
                <a:latin typeface="Arial" panose="020B0604020202020204" pitchFamily="34" charset="0"/>
                <a:cs typeface="Arial" panose="020B0604020202020204" pitchFamily="34" charset="0"/>
              </a:rPr>
            </a:br>
            <a:endParaRPr lang="en-GB" sz="2000" dirty="0" smtClean="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Domesday book </a:t>
            </a:r>
            <a:r>
              <a:rPr lang="en-GB" sz="2000" dirty="0" smtClean="0">
                <a:latin typeface="Arial" panose="020B0604020202020204" pitchFamily="34" charset="0"/>
                <a:cs typeface="Arial" panose="020B0604020202020204" pitchFamily="34" charset="0"/>
              </a:rPr>
              <a:t>entry includes a mill and two wharves at </a:t>
            </a:r>
            <a:r>
              <a:rPr lang="en-GB" sz="2000" dirty="0" err="1" smtClean="0">
                <a:latin typeface="Arial" panose="020B0604020202020204" pitchFamily="34" charset="0"/>
                <a:cs typeface="Arial" panose="020B0604020202020204" pitchFamily="34" charset="0"/>
              </a:rPr>
              <a:t>Darentfort</a:t>
            </a:r>
            <a:r>
              <a:rPr lang="en-GB" sz="2000" dirty="0" smtClean="0">
                <a:latin typeface="Arial" panose="020B0604020202020204" pitchFamily="34" charset="0"/>
                <a:cs typeface="Arial" panose="020B0604020202020204" pitchFamily="34" charset="0"/>
              </a:rPr>
              <a:t> (agricultural, 150 families)</a:t>
            </a:r>
            <a:br>
              <a:rPr lang="en-GB" sz="2000" dirty="0" smtClean="0">
                <a:latin typeface="Arial" panose="020B0604020202020204" pitchFamily="34" charset="0"/>
                <a:cs typeface="Arial" panose="020B0604020202020204" pitchFamily="34" charset="0"/>
              </a:rPr>
            </a:br>
            <a:endParaRPr lang="en-GB" sz="2000" dirty="0" smtClean="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Medieval Dartford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1000-1500: thriving and successful market town on main road from London to </a:t>
            </a:r>
            <a:r>
              <a:rPr lang="en-GB" sz="2000" dirty="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anterbury and Kent coast. Population 1000.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Industries: milling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fulling</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lime </a:t>
            </a:r>
            <a:r>
              <a:rPr lang="en-GB" sz="2000" dirty="0">
                <a:latin typeface="Arial" panose="020B0604020202020204" pitchFamily="34" charset="0"/>
                <a:cs typeface="Arial" panose="020B0604020202020204" pitchFamily="34" charset="0"/>
              </a:rPr>
              <a:t>burning, tile making, chalk </a:t>
            </a:r>
            <a:r>
              <a:rPr lang="en-GB" sz="2000" dirty="0" smtClean="0">
                <a:latin typeface="Arial" panose="020B0604020202020204" pitchFamily="34" charset="0"/>
                <a:cs typeface="Arial" panose="020B0604020202020204" pitchFamily="34" charset="0"/>
              </a:rPr>
              <a:t>mining </a:t>
            </a:r>
            <a:br>
              <a:rPr lang="en-GB" sz="2000" dirty="0" smtClean="0">
                <a:latin typeface="Arial" panose="020B0604020202020204" pitchFamily="34" charset="0"/>
                <a:cs typeface="Arial" panose="020B0604020202020204" pitchFamily="34" charset="0"/>
              </a:rPr>
            </a:br>
            <a:endParaRPr lang="en-GB" sz="2000" dirty="0" smtClean="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1500-1600:</a:t>
            </a:r>
            <a:r>
              <a:rPr lang="en-GB" sz="2000" dirty="0" smtClean="0">
                <a:latin typeface="Arial" panose="020B0604020202020204" pitchFamily="34" charset="0"/>
                <a:cs typeface="Arial" panose="020B0604020202020204" pitchFamily="34" charset="0"/>
              </a:rPr>
              <a:t> trade, commerce and industry increasingly important.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A period of instability and inflation from which </a:t>
            </a:r>
            <a:r>
              <a:rPr lang="en-GB" sz="2000" dirty="0">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artford benefited</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Geographical </a:t>
            </a:r>
            <a:r>
              <a:rPr lang="en-GB" sz="2000" dirty="0">
                <a:latin typeface="Arial" panose="020B0604020202020204" pitchFamily="34" charset="0"/>
                <a:cs typeface="Arial" panose="020B0604020202020204" pitchFamily="34" charset="0"/>
              </a:rPr>
              <a:t>position and natural resources attracted </a:t>
            </a:r>
            <a:r>
              <a:rPr lang="en-GB" sz="2000" dirty="0" smtClean="0">
                <a:latin typeface="Arial" panose="020B0604020202020204" pitchFamily="34" charset="0"/>
                <a:cs typeface="Arial" panose="020B0604020202020204" pitchFamily="34" charset="0"/>
              </a:rPr>
              <a:t>pioneering </a:t>
            </a:r>
            <a:r>
              <a:rPr lang="en-GB" sz="2000" dirty="0">
                <a:latin typeface="Arial" panose="020B0604020202020204" pitchFamily="34" charset="0"/>
                <a:cs typeface="Arial" panose="020B0604020202020204" pitchFamily="34" charset="0"/>
              </a:rPr>
              <a:t>new </a:t>
            </a:r>
            <a:r>
              <a:rPr lang="en-GB" sz="2000" dirty="0" smtClean="0">
                <a:latin typeface="Arial" panose="020B0604020202020204" pitchFamily="34" charset="0"/>
                <a:cs typeface="Arial" panose="020B0604020202020204" pitchFamily="34" charset="0"/>
              </a:rPr>
              <a:t>industries: </a:t>
            </a:r>
            <a:r>
              <a:rPr lang="en-GB" sz="2000" dirty="0">
                <a:latin typeface="Arial" panose="020B0604020202020204" pitchFamily="34" charset="0"/>
                <a:cs typeface="Arial" panose="020B0604020202020204" pitchFamily="34" charset="0"/>
              </a:rPr>
              <a:t>Sir Martin Frobisher’s smelting works, Sir John </a:t>
            </a:r>
            <a:r>
              <a:rPr lang="en-GB" sz="2000" dirty="0" err="1">
                <a:latin typeface="Arial" panose="020B0604020202020204" pitchFamily="34" charset="0"/>
                <a:cs typeface="Arial" panose="020B0604020202020204" pitchFamily="34" charset="0"/>
              </a:rPr>
              <a:t>Spilman’s</a:t>
            </a:r>
            <a:r>
              <a:rPr lang="en-GB" sz="2000" dirty="0">
                <a:latin typeface="Arial" panose="020B0604020202020204" pitchFamily="34" charset="0"/>
                <a:cs typeface="Arial" panose="020B0604020202020204" pitchFamily="34" charset="0"/>
              </a:rPr>
              <a:t> paper mill, Godfrey Box’s iron-slitting </a:t>
            </a:r>
            <a:r>
              <a:rPr lang="en-GB" sz="2000" dirty="0" smtClean="0">
                <a:latin typeface="Arial" panose="020B0604020202020204" pitchFamily="34" charset="0"/>
                <a:cs typeface="Arial" panose="020B0604020202020204" pitchFamily="34" charset="0"/>
              </a:rPr>
              <a:t>mill </a:t>
            </a:r>
            <a:r>
              <a:rPr lang="en-GB" sz="2000" dirty="0">
                <a:latin typeface="Arial" panose="020B0604020202020204" pitchFamily="34" charset="0"/>
                <a:cs typeface="Arial" panose="020B0604020202020204" pitchFamily="34" charset="0"/>
              </a:rPr>
              <a:t>and </a:t>
            </a:r>
            <a:r>
              <a:rPr lang="en-GB" sz="2000" dirty="0" smtClean="0">
                <a:latin typeface="Arial" panose="020B0604020202020204" pitchFamily="34" charset="0"/>
                <a:cs typeface="Arial" panose="020B0604020202020204" pitchFamily="34" charset="0"/>
              </a:rPr>
              <a:t>others to create an early </a:t>
            </a:r>
            <a:r>
              <a:rPr lang="en-GB" sz="2000" dirty="0">
                <a:latin typeface="Arial" panose="020B0604020202020204" pitchFamily="34" charset="0"/>
                <a:cs typeface="Arial" panose="020B0604020202020204" pitchFamily="34" charset="0"/>
              </a:rPr>
              <a:t>mini ‘industrial revolution</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BD24DAB-28A1-4FB7-B2F5-66FD9EC50216}" type="slidenum">
              <a:rPr lang="en-GB" smtClean="0"/>
              <a:t>16</a:t>
            </a:fld>
            <a:endParaRPr lang="en-GB"/>
          </a:p>
        </p:txBody>
      </p:sp>
      <p:sp>
        <p:nvSpPr>
          <p:cNvPr id="4" name="Title 3"/>
          <p:cNvSpPr>
            <a:spLocks noGrp="1"/>
          </p:cNvSpPr>
          <p:nvPr>
            <p:ph type="title"/>
          </p:nvPr>
        </p:nvSpPr>
        <p:spPr/>
        <p:txBody>
          <a:bodyPr>
            <a:normAutofit/>
          </a:bodyPr>
          <a:lstStyle/>
          <a:p>
            <a:pPr algn="ctr"/>
            <a:r>
              <a:rPr lang="en-GB" sz="3200" dirty="0" err="1" smtClean="0"/>
              <a:t>Darentfort</a:t>
            </a:r>
            <a:r>
              <a:rPr lang="en-GB" sz="3200" dirty="0" smtClean="0"/>
              <a:t> = Dartford</a:t>
            </a:r>
            <a:endParaRPr lang="en-GB" sz="3200" dirty="0"/>
          </a:p>
        </p:txBody>
      </p:sp>
    </p:spTree>
    <p:extLst>
      <p:ext uri="{BB962C8B-B14F-4D97-AF65-F5344CB8AC3E}">
        <p14:creationId xmlns:p14="http://schemas.microsoft.com/office/powerpoint/2010/main" val="234664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17</a:t>
            </a:fld>
            <a:endParaRPr lang="en-GB"/>
          </a:p>
        </p:txBody>
      </p:sp>
      <p:pic>
        <p:nvPicPr>
          <p:cNvPr id="15362" name="Picture 2" descr="File:Dartford Victoria c1900.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7644" y="846138"/>
            <a:ext cx="6408712" cy="45101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Victoria Mills, Dartford</a:t>
            </a:r>
            <a:endParaRPr lang="en-GB" sz="3200" dirty="0"/>
          </a:p>
        </p:txBody>
      </p:sp>
      <p:sp>
        <p:nvSpPr>
          <p:cNvPr id="5" name="TextBox 4"/>
          <p:cNvSpPr txBox="1"/>
          <p:nvPr/>
        </p:nvSpPr>
        <p:spPr>
          <a:xfrm>
            <a:off x="739751" y="5366269"/>
            <a:ext cx="7792689" cy="1077218"/>
          </a:xfrm>
          <a:prstGeom prst="rect">
            <a:avLst/>
          </a:prstGeom>
          <a:solidFill>
            <a:schemeClr val="bg1"/>
          </a:solidFill>
        </p:spPr>
        <p:txBody>
          <a:bodyPr wrap="square" rtlCol="0">
            <a:spAutoFit/>
          </a:bodyPr>
          <a:lstStyle/>
          <a:p>
            <a:pPr algn="ctr"/>
            <a:r>
              <a:rPr lang="en-GB" sz="1600" dirty="0" smtClean="0"/>
              <a:t>Mills stood on the site of a </a:t>
            </a:r>
            <a:r>
              <a:rPr lang="en-GB" sz="1600" dirty="0"/>
              <a:t>15th-century </a:t>
            </a:r>
            <a:r>
              <a:rPr lang="en-GB" sz="1600" b="1" dirty="0" err="1"/>
              <a:t>fulling</a:t>
            </a:r>
            <a:r>
              <a:rPr lang="en-GB" sz="1600" dirty="0"/>
              <a:t> </a:t>
            </a:r>
            <a:r>
              <a:rPr lang="en-GB" sz="1600" b="1" dirty="0"/>
              <a:t>mill</a:t>
            </a:r>
            <a:r>
              <a:rPr lang="en-GB" sz="1600" dirty="0"/>
              <a:t> and an old </a:t>
            </a:r>
            <a:r>
              <a:rPr lang="en-GB" sz="1600" b="1" dirty="0" smtClean="0"/>
              <a:t>wire mill</a:t>
            </a:r>
            <a:r>
              <a:rPr lang="en-GB" sz="1600" dirty="0" smtClean="0"/>
              <a:t>, mentioned in </a:t>
            </a:r>
            <a:r>
              <a:rPr lang="en-GB" sz="1600" dirty="0"/>
              <a:t>1570 as a </a:t>
            </a:r>
            <a:r>
              <a:rPr lang="en-GB" sz="1600" b="1" dirty="0" smtClean="0"/>
              <a:t>glazing mill</a:t>
            </a:r>
            <a:r>
              <a:rPr lang="en-GB" sz="1600" dirty="0" smtClean="0"/>
              <a:t>, used </a:t>
            </a:r>
            <a:r>
              <a:rPr lang="en-GB" sz="1600" dirty="0"/>
              <a:t>for polishing armoured plate. </a:t>
            </a:r>
            <a:endParaRPr lang="en-GB" sz="1600" dirty="0" smtClean="0"/>
          </a:p>
          <a:p>
            <a:pPr algn="ctr"/>
            <a:r>
              <a:rPr lang="en-GB" sz="1600" dirty="0" smtClean="0"/>
              <a:t>In early </a:t>
            </a:r>
            <a:r>
              <a:rPr lang="en-GB" sz="1600" dirty="0"/>
              <a:t>19th century there were three mills here; an </a:t>
            </a:r>
            <a:r>
              <a:rPr lang="en-GB" sz="1600" b="1" dirty="0" smtClean="0"/>
              <a:t>oil mill</a:t>
            </a:r>
            <a:r>
              <a:rPr lang="en-GB" sz="1600" dirty="0" smtClean="0"/>
              <a:t>, </a:t>
            </a:r>
            <a:r>
              <a:rPr lang="en-GB" sz="1600" dirty="0"/>
              <a:t>a </a:t>
            </a:r>
            <a:r>
              <a:rPr lang="en-GB" sz="1600" b="1" dirty="0" smtClean="0"/>
              <a:t>mustard</a:t>
            </a:r>
            <a:r>
              <a:rPr lang="en-GB" sz="1600" dirty="0" smtClean="0"/>
              <a:t> </a:t>
            </a:r>
            <a:r>
              <a:rPr lang="en-GB" sz="1600" b="1" dirty="0" smtClean="0"/>
              <a:t>mill</a:t>
            </a:r>
            <a:r>
              <a:rPr lang="en-GB" sz="1600" dirty="0" smtClean="0"/>
              <a:t> and </a:t>
            </a:r>
            <a:r>
              <a:rPr lang="en-GB" sz="1600" dirty="0"/>
              <a:t>a </a:t>
            </a:r>
            <a:r>
              <a:rPr lang="en-GB" sz="1600" b="1" dirty="0"/>
              <a:t>corn </a:t>
            </a:r>
            <a:r>
              <a:rPr lang="en-GB" sz="1600" b="1" dirty="0" smtClean="0"/>
              <a:t>mill </a:t>
            </a:r>
            <a:r>
              <a:rPr lang="en-GB" sz="1600" dirty="0" smtClean="0"/>
              <a:t>– this a </a:t>
            </a:r>
            <a:r>
              <a:rPr lang="en-GB" sz="1600" dirty="0"/>
              <a:t>four storey wood structure built in 1790. </a:t>
            </a:r>
          </a:p>
        </p:txBody>
      </p:sp>
    </p:spTree>
    <p:extLst>
      <p:ext uri="{BB962C8B-B14F-4D97-AF65-F5344CB8AC3E}">
        <p14:creationId xmlns:p14="http://schemas.microsoft.com/office/powerpoint/2010/main" val="1924943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74467" y="2322749"/>
            <a:ext cx="8208912" cy="413058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539552" y="2559518"/>
            <a:ext cx="7272808" cy="3744415"/>
          </a:xfrm>
        </p:spPr>
        <p:txBody>
          <a:bodyPr>
            <a:normAutofit fontScale="77500" lnSpcReduction="20000"/>
          </a:bodyPr>
          <a:lstStyle/>
          <a:p>
            <a:r>
              <a:rPr lang="en-GB" sz="2000" dirty="0" smtClean="0"/>
              <a:t>Britain’s first commercially successful paper mill established in 1588 (Hawley Mills, Sutton at Hone), making highly prized white paper</a:t>
            </a:r>
          </a:p>
          <a:p>
            <a:r>
              <a:rPr lang="en-GB" sz="2000" dirty="0"/>
              <a:t>S</a:t>
            </a:r>
            <a:r>
              <a:rPr lang="en-GB" sz="2000" dirty="0" smtClean="0"/>
              <a:t>et </a:t>
            </a:r>
            <a:r>
              <a:rPr lang="en-GB" sz="2000" dirty="0"/>
              <a:t>up </a:t>
            </a:r>
            <a:r>
              <a:rPr lang="en-GB" sz="2000" dirty="0" smtClean="0"/>
              <a:t>on the site of earlier mills by </a:t>
            </a:r>
            <a:r>
              <a:rPr lang="en-GB" sz="2000" dirty="0"/>
              <a:t>John </a:t>
            </a:r>
            <a:r>
              <a:rPr lang="en-GB" sz="2000" dirty="0" err="1"/>
              <a:t>Spilman</a:t>
            </a:r>
            <a:r>
              <a:rPr lang="en-GB" sz="2000" dirty="0"/>
              <a:t> </a:t>
            </a:r>
            <a:r>
              <a:rPr lang="en-GB" sz="2000" dirty="0" smtClean="0"/>
              <a:t>(</a:t>
            </a:r>
            <a:r>
              <a:rPr lang="en-GB" sz="2000" dirty="0" err="1" smtClean="0"/>
              <a:t>Spielman</a:t>
            </a:r>
            <a:r>
              <a:rPr lang="en-GB" sz="2000" dirty="0"/>
              <a:t>), a German entrepreneur who became '</a:t>
            </a:r>
            <a:r>
              <a:rPr lang="en-GB" sz="2000" dirty="0" err="1"/>
              <a:t>Goldsmyth</a:t>
            </a:r>
            <a:r>
              <a:rPr lang="en-GB" sz="2000" dirty="0"/>
              <a:t> of our </a:t>
            </a:r>
            <a:r>
              <a:rPr lang="en-GB" sz="2000" dirty="0" err="1"/>
              <a:t>Jewelles</a:t>
            </a:r>
            <a:r>
              <a:rPr lang="en-GB" sz="2000" dirty="0"/>
              <a:t> ' to Elizabeth I and James I. </a:t>
            </a:r>
            <a:endParaRPr lang="en-GB" sz="2000" dirty="0" smtClean="0"/>
          </a:p>
          <a:p>
            <a:r>
              <a:rPr lang="en-GB" sz="2000" dirty="0" smtClean="0"/>
              <a:t>Monopoly position by manipulating </a:t>
            </a:r>
            <a:r>
              <a:rPr lang="en-GB" sz="2000" dirty="0"/>
              <a:t>the favour and patronage of successive </a:t>
            </a:r>
            <a:r>
              <a:rPr lang="en-GB" sz="2000" dirty="0" smtClean="0"/>
              <a:t>monarchs</a:t>
            </a:r>
          </a:p>
          <a:p>
            <a:pPr lvl="1"/>
            <a:r>
              <a:rPr lang="en-GB" sz="1600" dirty="0"/>
              <a:t>A patent dated February 1589 granted </a:t>
            </a:r>
            <a:r>
              <a:rPr lang="en-GB" sz="1600" dirty="0" err="1"/>
              <a:t>Spilman</a:t>
            </a:r>
            <a:r>
              <a:rPr lang="en-GB" sz="1600" dirty="0"/>
              <a:t> the monopoly of buying or dealing in linen rags, old fishing nets and leather shreds '… </a:t>
            </a:r>
            <a:r>
              <a:rPr lang="en-GB" sz="1600" dirty="0" err="1"/>
              <a:t>fitt</a:t>
            </a:r>
            <a:r>
              <a:rPr lang="en-GB" sz="1600" dirty="0"/>
              <a:t> for making all sorts of white paper. </a:t>
            </a:r>
          </a:p>
          <a:p>
            <a:pPr lvl="1"/>
            <a:r>
              <a:rPr lang="en-GB" sz="1600" dirty="0"/>
              <a:t>Nobody else was permitted to build a paper-mill without </a:t>
            </a:r>
            <a:r>
              <a:rPr lang="en-GB" sz="1600" dirty="0" err="1"/>
              <a:t>Spilman's</a:t>
            </a:r>
            <a:r>
              <a:rPr lang="en-GB" sz="1600" dirty="0"/>
              <a:t> consent. </a:t>
            </a:r>
            <a:r>
              <a:rPr lang="en-GB" sz="1600" dirty="0" smtClean="0"/>
              <a:t>Employed 600 men, mainly Germans</a:t>
            </a:r>
          </a:p>
          <a:p>
            <a:endParaRPr lang="en-GB" sz="2000" dirty="0" smtClean="0"/>
          </a:p>
          <a:p>
            <a:r>
              <a:rPr lang="en-GB" sz="2000" dirty="0" smtClean="0"/>
              <a:t>Company of white paper makers established there in 1694</a:t>
            </a:r>
          </a:p>
          <a:p>
            <a:r>
              <a:rPr lang="en-GB" sz="2000" dirty="0" smtClean="0"/>
              <a:t>Became a gunpowder mill ~1739</a:t>
            </a:r>
          </a:p>
          <a:p>
            <a:r>
              <a:rPr lang="en-GB" sz="2000" dirty="0" smtClean="0"/>
              <a:t>A paper mill again by 1840, owned by Mr Wiggins</a:t>
            </a:r>
            <a:endParaRPr lang="en-GB" sz="2000" dirty="0"/>
          </a:p>
        </p:txBody>
      </p:sp>
      <p:sp>
        <p:nvSpPr>
          <p:cNvPr id="3" name="Slide Number Placeholder 2"/>
          <p:cNvSpPr>
            <a:spLocks noGrp="1"/>
          </p:cNvSpPr>
          <p:nvPr>
            <p:ph type="sldNum" sz="quarter" idx="12"/>
          </p:nvPr>
        </p:nvSpPr>
        <p:spPr/>
        <p:txBody>
          <a:bodyPr/>
          <a:lstStyle/>
          <a:p>
            <a:fld id="{4BD24DAB-28A1-4FB7-B2F5-66FD9EC50216}" type="slidenum">
              <a:rPr lang="en-GB" smtClean="0"/>
              <a:t>18</a:t>
            </a:fld>
            <a:endParaRPr lang="en-GB"/>
          </a:p>
        </p:txBody>
      </p:sp>
      <p:sp>
        <p:nvSpPr>
          <p:cNvPr id="4" name="Title 3"/>
          <p:cNvSpPr>
            <a:spLocks noGrp="1"/>
          </p:cNvSpPr>
          <p:nvPr>
            <p:ph type="title"/>
          </p:nvPr>
        </p:nvSpPr>
        <p:spPr/>
        <p:txBody>
          <a:bodyPr>
            <a:normAutofit/>
          </a:bodyPr>
          <a:lstStyle/>
          <a:p>
            <a:r>
              <a:rPr lang="en-GB" sz="3200" dirty="0" smtClean="0"/>
              <a:t>Papermaking</a:t>
            </a:r>
            <a:endParaRPr lang="en-GB" sz="3200" dirty="0"/>
          </a:p>
        </p:txBody>
      </p:sp>
      <p:sp>
        <p:nvSpPr>
          <p:cNvPr id="5" name="TextBox 4"/>
          <p:cNvSpPr txBox="1"/>
          <p:nvPr/>
        </p:nvSpPr>
        <p:spPr>
          <a:xfrm>
            <a:off x="3635896" y="260648"/>
            <a:ext cx="5375189" cy="2062103"/>
          </a:xfrm>
          <a:prstGeom prst="rect">
            <a:avLst/>
          </a:prstGeom>
          <a:solidFill>
            <a:srgbClr val="FFFFCC"/>
          </a:solidFill>
        </p:spPr>
        <p:txBody>
          <a:bodyPr wrap="none" rtlCol="0">
            <a:spAutoFit/>
          </a:bodyPr>
          <a:lstStyle/>
          <a:p>
            <a:r>
              <a:rPr lang="en-GB" sz="1600" i="1" dirty="0">
                <a:solidFill>
                  <a:srgbClr val="0070C0"/>
                </a:solidFill>
              </a:rPr>
              <a:t>The Hammers thump and make so loud a noise</a:t>
            </a:r>
            <a:br>
              <a:rPr lang="en-GB" sz="1600" i="1" dirty="0">
                <a:solidFill>
                  <a:srgbClr val="0070C0"/>
                </a:solidFill>
              </a:rPr>
            </a:br>
            <a:r>
              <a:rPr lang="en-GB" sz="1600" i="1" dirty="0">
                <a:solidFill>
                  <a:srgbClr val="0070C0"/>
                </a:solidFill>
              </a:rPr>
              <a:t>As fuller doth that beats his woollen cloth</a:t>
            </a:r>
            <a:br>
              <a:rPr lang="en-GB" sz="1600" i="1" dirty="0">
                <a:solidFill>
                  <a:srgbClr val="0070C0"/>
                </a:solidFill>
              </a:rPr>
            </a:br>
            <a:r>
              <a:rPr lang="en-GB" sz="1600" i="1" dirty="0">
                <a:solidFill>
                  <a:srgbClr val="0070C0"/>
                </a:solidFill>
              </a:rPr>
              <a:t>In open show, then Sundry secret </a:t>
            </a:r>
            <a:r>
              <a:rPr lang="en-GB" sz="1600" i="1" dirty="0" err="1">
                <a:solidFill>
                  <a:srgbClr val="0070C0"/>
                </a:solidFill>
              </a:rPr>
              <a:t>toyes</a:t>
            </a:r>
            <a:r>
              <a:rPr lang="en-GB" sz="1600" i="1" dirty="0">
                <a:solidFill>
                  <a:srgbClr val="0070C0"/>
                </a:solidFill>
              </a:rPr>
              <a:t/>
            </a:r>
            <a:br>
              <a:rPr lang="en-GB" sz="1600" i="1" dirty="0">
                <a:solidFill>
                  <a:srgbClr val="0070C0"/>
                </a:solidFill>
              </a:rPr>
            </a:br>
            <a:r>
              <a:rPr lang="en-GB" sz="1600" i="1" dirty="0">
                <a:solidFill>
                  <a:srgbClr val="0070C0"/>
                </a:solidFill>
              </a:rPr>
              <a:t>Make rotten rags to yield a thickened froth</a:t>
            </a:r>
            <a:br>
              <a:rPr lang="en-GB" sz="1600" i="1" dirty="0">
                <a:solidFill>
                  <a:srgbClr val="0070C0"/>
                </a:solidFill>
              </a:rPr>
            </a:br>
            <a:r>
              <a:rPr lang="en-GB" sz="1600" i="1" dirty="0">
                <a:solidFill>
                  <a:srgbClr val="0070C0"/>
                </a:solidFill>
              </a:rPr>
              <a:t>There it is stamped and washed as white as snow</a:t>
            </a:r>
            <a:br>
              <a:rPr lang="en-GB" sz="1600" i="1" dirty="0">
                <a:solidFill>
                  <a:srgbClr val="0070C0"/>
                </a:solidFill>
              </a:rPr>
            </a:br>
            <a:r>
              <a:rPr lang="en-GB" sz="1600" i="1" dirty="0">
                <a:solidFill>
                  <a:srgbClr val="0070C0"/>
                </a:solidFill>
              </a:rPr>
              <a:t>Then flung on frame and hanged to dry, I </a:t>
            </a:r>
            <a:r>
              <a:rPr lang="en-GB" sz="1600" i="1" dirty="0" err="1">
                <a:solidFill>
                  <a:srgbClr val="0070C0"/>
                </a:solidFill>
              </a:rPr>
              <a:t>trow</a:t>
            </a:r>
            <a:r>
              <a:rPr lang="en-GB" sz="1600" i="1" dirty="0">
                <a:solidFill>
                  <a:srgbClr val="0070C0"/>
                </a:solidFill>
              </a:rPr>
              <a:t/>
            </a:r>
            <a:br>
              <a:rPr lang="en-GB" sz="1600" i="1" dirty="0">
                <a:solidFill>
                  <a:srgbClr val="0070C0"/>
                </a:solidFill>
              </a:rPr>
            </a:br>
            <a:r>
              <a:rPr lang="en-GB" sz="1600" i="1" dirty="0">
                <a:solidFill>
                  <a:srgbClr val="0070C0"/>
                </a:solidFill>
              </a:rPr>
              <a:t>Thus paper straight it is to write upon</a:t>
            </a:r>
            <a:br>
              <a:rPr lang="en-GB" sz="1600" i="1" dirty="0">
                <a:solidFill>
                  <a:srgbClr val="0070C0"/>
                </a:solidFill>
              </a:rPr>
            </a:br>
            <a:r>
              <a:rPr lang="en-GB" sz="1600" i="1" dirty="0">
                <a:solidFill>
                  <a:srgbClr val="0070C0"/>
                </a:solidFill>
              </a:rPr>
              <a:t>As it were rubbed and smoothed with slicking stone</a:t>
            </a:r>
          </a:p>
        </p:txBody>
      </p:sp>
      <p:sp>
        <p:nvSpPr>
          <p:cNvPr id="6" name="TextBox 5"/>
          <p:cNvSpPr txBox="1"/>
          <p:nvPr/>
        </p:nvSpPr>
        <p:spPr>
          <a:xfrm>
            <a:off x="682479" y="6255587"/>
            <a:ext cx="7992888" cy="369332"/>
          </a:xfrm>
          <a:prstGeom prst="rect">
            <a:avLst/>
          </a:prstGeom>
          <a:solidFill>
            <a:schemeClr val="bg2">
              <a:lumMod val="25000"/>
            </a:schemeClr>
          </a:solidFill>
        </p:spPr>
        <p:txBody>
          <a:bodyPr wrap="square" rtlCol="0">
            <a:spAutoFit/>
          </a:bodyPr>
          <a:lstStyle/>
          <a:p>
            <a:r>
              <a:rPr lang="en-GB" dirty="0" smtClean="0">
                <a:solidFill>
                  <a:schemeClr val="bg1"/>
                </a:solidFill>
              </a:rPr>
              <a:t>Dartford was very important for paper making through the centuries</a:t>
            </a:r>
            <a:endParaRPr lang="en-GB" dirty="0">
              <a:solidFill>
                <a:schemeClr val="bg1"/>
              </a:solidFill>
            </a:endParaRPr>
          </a:p>
        </p:txBody>
      </p:sp>
    </p:spTree>
    <p:extLst>
      <p:ext uri="{BB962C8B-B14F-4D97-AF65-F5344CB8AC3E}">
        <p14:creationId xmlns:p14="http://schemas.microsoft.com/office/powerpoint/2010/main" val="3318351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D24DAB-28A1-4FB7-B2F5-66FD9EC50216}" type="slidenum">
              <a:rPr lang="en-GB" smtClean="0"/>
              <a:t>19</a:t>
            </a:fld>
            <a:endParaRPr lang="en-GB"/>
          </a:p>
        </p:txBody>
      </p:sp>
      <p:sp>
        <p:nvSpPr>
          <p:cNvPr id="4" name="Title 3"/>
          <p:cNvSpPr>
            <a:spLocks noGrp="1"/>
          </p:cNvSpPr>
          <p:nvPr>
            <p:ph type="title"/>
          </p:nvPr>
        </p:nvSpPr>
        <p:spPr/>
        <p:txBody>
          <a:bodyPr>
            <a:normAutofit/>
          </a:bodyPr>
          <a:lstStyle/>
          <a:p>
            <a:pPr algn="ctr"/>
            <a:r>
              <a:rPr lang="en-GB" sz="3200" dirty="0" smtClean="0"/>
              <a:t>Telegraph paper mills, Dartford</a:t>
            </a:r>
            <a:endParaRPr lang="en-GB" sz="3200" dirty="0"/>
          </a:p>
        </p:txBody>
      </p:sp>
      <p:pic>
        <p:nvPicPr>
          <p:cNvPr id="5" name="Picture 4" descr="Click to enlarge">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547664" y="1869757"/>
            <a:ext cx="6187716" cy="3894439"/>
          </a:xfrm>
          <a:prstGeom prst="rect">
            <a:avLst/>
          </a:prstGeom>
          <a:noFill/>
          <a:ln>
            <a:noFill/>
          </a:ln>
        </p:spPr>
      </p:pic>
      <p:sp>
        <p:nvSpPr>
          <p:cNvPr id="6" name="TextBox 5"/>
          <p:cNvSpPr txBox="1"/>
          <p:nvPr/>
        </p:nvSpPr>
        <p:spPr>
          <a:xfrm>
            <a:off x="2558262" y="5912787"/>
            <a:ext cx="4896544" cy="369332"/>
          </a:xfrm>
          <a:prstGeom prst="rect">
            <a:avLst/>
          </a:prstGeom>
          <a:noFill/>
        </p:spPr>
        <p:txBody>
          <a:bodyPr wrap="square" rtlCol="0">
            <a:spAutoFit/>
          </a:bodyPr>
          <a:lstStyle/>
          <a:p>
            <a:r>
              <a:rPr lang="en-GB" dirty="0" smtClean="0"/>
              <a:t>Photo from Dartford museum</a:t>
            </a:r>
            <a:endParaRPr lang="en-GB" dirty="0"/>
          </a:p>
        </p:txBody>
      </p:sp>
    </p:spTree>
    <p:extLst>
      <p:ext uri="{BB962C8B-B14F-4D97-AF65-F5344CB8AC3E}">
        <p14:creationId xmlns:p14="http://schemas.microsoft.com/office/powerpoint/2010/main" val="2037683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2</a:t>
            </a:fld>
            <a:endParaRPr lang="en-GB"/>
          </a:p>
        </p:txBody>
      </p:sp>
      <p:pic>
        <p:nvPicPr>
          <p:cNvPr id="1026" name="Picture 2" descr="File:Kent Town Rivers.sv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1560" y="766153"/>
            <a:ext cx="5904656" cy="4857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15598" y="5589240"/>
            <a:ext cx="4608512" cy="923330"/>
          </a:xfrm>
          <a:prstGeom prst="rect">
            <a:avLst/>
          </a:prstGeom>
          <a:noFill/>
        </p:spPr>
        <p:txBody>
          <a:bodyPr wrap="square" rtlCol="0">
            <a:spAutoFit/>
          </a:bodyPr>
          <a:lstStyle/>
          <a:p>
            <a:r>
              <a:rPr lang="en-GB" smtClean="0"/>
              <a:t>Mills from Westerham</a:t>
            </a:r>
            <a:r>
              <a:rPr lang="en-GB" dirty="0" smtClean="0"/>
              <a:t>-Sevenoaks </a:t>
            </a:r>
          </a:p>
          <a:p>
            <a:r>
              <a:rPr lang="en-GB" dirty="0" smtClean="0"/>
              <a:t>at </a:t>
            </a:r>
            <a:r>
              <a:rPr lang="en-GB" dirty="0" err="1" smtClean="0"/>
              <a:t>Westerham</a:t>
            </a:r>
            <a:r>
              <a:rPr lang="en-GB" dirty="0" smtClean="0"/>
              <a:t> , Valence, Brasted, Sundridge, </a:t>
            </a:r>
            <a:r>
              <a:rPr lang="en-GB" dirty="0" err="1" smtClean="0"/>
              <a:t>Chevening</a:t>
            </a:r>
            <a:endParaRPr lang="en-GB" dirty="0"/>
          </a:p>
        </p:txBody>
      </p:sp>
      <p:sp>
        <p:nvSpPr>
          <p:cNvPr id="4" name="TextBox 3"/>
          <p:cNvSpPr txBox="1"/>
          <p:nvPr/>
        </p:nvSpPr>
        <p:spPr>
          <a:xfrm>
            <a:off x="6732240" y="1772816"/>
            <a:ext cx="2232248" cy="3139321"/>
          </a:xfrm>
          <a:prstGeom prst="rect">
            <a:avLst/>
          </a:prstGeom>
          <a:noFill/>
        </p:spPr>
        <p:txBody>
          <a:bodyPr wrap="square" rtlCol="0">
            <a:spAutoFit/>
          </a:bodyPr>
          <a:lstStyle/>
          <a:p>
            <a:r>
              <a:rPr lang="en-GB" dirty="0" smtClean="0"/>
              <a:t>Mills  from </a:t>
            </a:r>
            <a:r>
              <a:rPr lang="en-GB" dirty="0" smtClean="0"/>
              <a:t>Sevenoaks </a:t>
            </a:r>
            <a:r>
              <a:rPr lang="en-GB" dirty="0" smtClean="0"/>
              <a:t>–</a:t>
            </a:r>
            <a:r>
              <a:rPr lang="en-GB" dirty="0" smtClean="0"/>
              <a:t>Dartford </a:t>
            </a:r>
            <a:r>
              <a:rPr lang="en-GB" dirty="0" smtClean="0"/>
              <a:t>at Dartford(6)</a:t>
            </a:r>
          </a:p>
          <a:p>
            <a:r>
              <a:rPr lang="en-GB" dirty="0" smtClean="0"/>
              <a:t>Sutton at Hone (3)</a:t>
            </a:r>
          </a:p>
          <a:p>
            <a:r>
              <a:rPr lang="en-GB" dirty="0" smtClean="0"/>
              <a:t>Horton Kirby (2)</a:t>
            </a:r>
          </a:p>
          <a:p>
            <a:r>
              <a:rPr lang="en-GB" dirty="0" err="1" smtClean="0"/>
              <a:t>Farningham</a:t>
            </a:r>
            <a:endParaRPr lang="en-GB" dirty="0" smtClean="0"/>
          </a:p>
          <a:p>
            <a:r>
              <a:rPr lang="en-GB" dirty="0" err="1" smtClean="0"/>
              <a:t>Eynsford</a:t>
            </a:r>
            <a:endParaRPr lang="en-GB" dirty="0" smtClean="0"/>
          </a:p>
          <a:p>
            <a:r>
              <a:rPr lang="en-GB" dirty="0" smtClean="0"/>
              <a:t>Shoreham (2)</a:t>
            </a:r>
          </a:p>
          <a:p>
            <a:r>
              <a:rPr lang="en-GB" dirty="0" smtClean="0"/>
              <a:t>Otford</a:t>
            </a:r>
          </a:p>
          <a:p>
            <a:r>
              <a:rPr lang="en-GB" dirty="0" smtClean="0"/>
              <a:t>Dunton Green</a:t>
            </a:r>
            <a:endParaRPr lang="en-GB" dirty="0"/>
          </a:p>
        </p:txBody>
      </p:sp>
      <p:sp>
        <p:nvSpPr>
          <p:cNvPr id="6"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Numerous mills along the </a:t>
            </a:r>
            <a:r>
              <a:rPr lang="en-GB" sz="3200" dirty="0" err="1" smtClean="0"/>
              <a:t>Darenth</a:t>
            </a:r>
            <a:endParaRPr lang="en-GB" sz="3200" dirty="0"/>
          </a:p>
        </p:txBody>
      </p:sp>
    </p:spTree>
    <p:extLst>
      <p:ext uri="{BB962C8B-B14F-4D97-AF65-F5344CB8AC3E}">
        <p14:creationId xmlns:p14="http://schemas.microsoft.com/office/powerpoint/2010/main" val="3895906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D24DAB-28A1-4FB7-B2F5-66FD9EC50216}" type="slidenum">
              <a:rPr lang="en-GB" smtClean="0"/>
              <a:t>20</a:t>
            </a:fld>
            <a:endParaRPr lang="en-GB"/>
          </a:p>
        </p:txBody>
      </p:sp>
      <p:sp>
        <p:nvSpPr>
          <p:cNvPr id="4" name="Title 3"/>
          <p:cNvSpPr>
            <a:spLocks noGrp="1"/>
          </p:cNvSpPr>
          <p:nvPr>
            <p:ph type="title"/>
          </p:nvPr>
        </p:nvSpPr>
        <p:spPr/>
        <p:txBody>
          <a:bodyPr>
            <a:normAutofit/>
          </a:bodyPr>
          <a:lstStyle/>
          <a:p>
            <a:pPr algn="ctr"/>
            <a:r>
              <a:rPr lang="en-GB" sz="3200" dirty="0" smtClean="0"/>
              <a:t>Iron rolling and slitting mill</a:t>
            </a:r>
            <a:endParaRPr lang="en-GB" sz="3200" dirty="0"/>
          </a:p>
        </p:txBody>
      </p:sp>
      <p:sp>
        <p:nvSpPr>
          <p:cNvPr id="5" name="Rounded Rectangle 4"/>
          <p:cNvSpPr/>
          <p:nvPr/>
        </p:nvSpPr>
        <p:spPr>
          <a:xfrm>
            <a:off x="404029" y="2348880"/>
            <a:ext cx="8496944" cy="346376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755576" y="2760690"/>
            <a:ext cx="7571184" cy="2640143"/>
          </a:xfrm>
        </p:spPr>
        <p:txBody>
          <a:bodyPr>
            <a:normAutofit/>
          </a:bodyPr>
          <a:lstStyle/>
          <a:p>
            <a:r>
              <a:rPr lang="en-GB" sz="2000" dirty="0" smtClean="0"/>
              <a:t>Malt mill at Hawley mills leased by </a:t>
            </a:r>
            <a:r>
              <a:rPr lang="en-GB" sz="2000" dirty="0" err="1" smtClean="0"/>
              <a:t>Spilman</a:t>
            </a:r>
            <a:r>
              <a:rPr lang="en-GB" sz="2000" dirty="0" smtClean="0"/>
              <a:t> to Godfrey Box of Liege (1590-1595)</a:t>
            </a:r>
          </a:p>
          <a:p>
            <a:r>
              <a:rPr lang="en-GB" sz="2000" dirty="0" smtClean="0"/>
              <a:t>First in England iron rolling and slitting mill for manufacturing nails</a:t>
            </a:r>
          </a:p>
          <a:p>
            <a:r>
              <a:rPr lang="en-GB" sz="2000" dirty="0" smtClean="0"/>
              <a:t>By 1758; two waterwheels</a:t>
            </a:r>
          </a:p>
          <a:p>
            <a:pPr lvl="1"/>
            <a:r>
              <a:rPr lang="en-GB" sz="2000" dirty="0" smtClean="0"/>
              <a:t>upper roller</a:t>
            </a:r>
          </a:p>
          <a:p>
            <a:pPr lvl="1"/>
            <a:r>
              <a:rPr lang="en-GB" sz="2000" dirty="0"/>
              <a:t>l</a:t>
            </a:r>
            <a:r>
              <a:rPr lang="en-GB" sz="2000" dirty="0" smtClean="0"/>
              <a:t>ower roller and guillotine</a:t>
            </a:r>
            <a:endParaRPr lang="en-GB" sz="2000" dirty="0"/>
          </a:p>
        </p:txBody>
      </p:sp>
    </p:spTree>
    <p:extLst>
      <p:ext uri="{BB962C8B-B14F-4D97-AF65-F5344CB8AC3E}">
        <p14:creationId xmlns:p14="http://schemas.microsoft.com/office/powerpoint/2010/main" val="2200130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21</a:t>
            </a:fld>
            <a:endParaRPr lang="en-GB"/>
          </a:p>
        </p:txBody>
      </p:sp>
      <p:pic>
        <p:nvPicPr>
          <p:cNvPr id="3074" name="Picture 2" descr="http://www.historywebsite.co.uk/articles/DarlastonIE/slittingmil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672" y="1354303"/>
            <a:ext cx="5976663" cy="47330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Slitting mill for manufacturing nails</a:t>
            </a:r>
            <a:endParaRPr lang="en-GB" sz="3200" dirty="0"/>
          </a:p>
        </p:txBody>
      </p:sp>
    </p:spTree>
    <p:extLst>
      <p:ext uri="{BB962C8B-B14F-4D97-AF65-F5344CB8AC3E}">
        <p14:creationId xmlns:p14="http://schemas.microsoft.com/office/powerpoint/2010/main" val="4043222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1340768"/>
            <a:ext cx="8208912" cy="511256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31540" y="1556792"/>
            <a:ext cx="8028892" cy="4505221"/>
          </a:xfrm>
        </p:spPr>
        <p:txBody>
          <a:bodyPr>
            <a:noAutofit/>
          </a:bodyPr>
          <a:lstStyle/>
          <a:p>
            <a:r>
              <a:rPr lang="en-GB" sz="1600" dirty="0" smtClean="0"/>
              <a:t>Elizabethan </a:t>
            </a:r>
            <a:r>
              <a:rPr lang="en-GB" sz="1600" dirty="0"/>
              <a:t>explorer </a:t>
            </a:r>
            <a:r>
              <a:rPr lang="en-GB" sz="1600" dirty="0" smtClean="0"/>
              <a:t>Sir </a:t>
            </a:r>
            <a:r>
              <a:rPr lang="en-GB" sz="1600" dirty="0"/>
              <a:t>Martin Frobisher launched three </a:t>
            </a:r>
            <a:r>
              <a:rPr lang="en-GB" sz="1600" dirty="0" smtClean="0"/>
              <a:t>expeditions </a:t>
            </a:r>
            <a:br>
              <a:rPr lang="en-GB" sz="1600" dirty="0" smtClean="0"/>
            </a:br>
            <a:r>
              <a:rPr lang="en-GB" sz="1600" dirty="0" smtClean="0"/>
              <a:t>to </a:t>
            </a:r>
            <a:r>
              <a:rPr lang="en-GB" sz="1600" dirty="0"/>
              <a:t>Arctic Canada in the 1570s </a:t>
            </a:r>
            <a:r>
              <a:rPr lang="en-GB" sz="1600" dirty="0" smtClean="0"/>
              <a:t>searching for a </a:t>
            </a:r>
            <a:r>
              <a:rPr lang="en-GB" sz="1600" dirty="0"/>
              <a:t>North West Passage to China</a:t>
            </a:r>
            <a:r>
              <a:rPr lang="en-GB" sz="1600" dirty="0" smtClean="0"/>
              <a:t>.</a:t>
            </a:r>
          </a:p>
          <a:p>
            <a:pPr marL="109728" indent="0">
              <a:buNone/>
            </a:pPr>
            <a:endParaRPr lang="en-GB" sz="1600" dirty="0" smtClean="0"/>
          </a:p>
          <a:p>
            <a:r>
              <a:rPr lang="en-GB" sz="1600" dirty="0" smtClean="0"/>
              <a:t>Black ore, thought </a:t>
            </a:r>
            <a:r>
              <a:rPr lang="en-GB" sz="1600" dirty="0"/>
              <a:t>to contain large quantities of </a:t>
            </a:r>
            <a:r>
              <a:rPr lang="en-GB" sz="1600" dirty="0" smtClean="0"/>
              <a:t>gold shipped to England</a:t>
            </a:r>
            <a:br>
              <a:rPr lang="en-GB" sz="1600" dirty="0" smtClean="0"/>
            </a:br>
            <a:endParaRPr lang="en-GB" sz="1600" dirty="0"/>
          </a:p>
          <a:p>
            <a:r>
              <a:rPr lang="en-GB" sz="1600" dirty="0" smtClean="0"/>
              <a:t>A prototype </a:t>
            </a:r>
            <a:r>
              <a:rPr lang="en-GB" sz="1600" dirty="0"/>
              <a:t>smelting </a:t>
            </a:r>
            <a:r>
              <a:rPr lang="en-GB" sz="1600" dirty="0" smtClean="0"/>
              <a:t>works, on </a:t>
            </a:r>
            <a:r>
              <a:rPr lang="en-GB" sz="1600" dirty="0"/>
              <a:t>a </a:t>
            </a:r>
            <a:r>
              <a:rPr lang="en-GB" sz="1600" dirty="0" smtClean="0"/>
              <a:t>site of a </a:t>
            </a:r>
            <a:r>
              <a:rPr lang="en-GB" sz="1600" dirty="0"/>
              <a:t>wheat </a:t>
            </a:r>
            <a:r>
              <a:rPr lang="en-GB" sz="1600" dirty="0" smtClean="0"/>
              <a:t>and corn mill. constructed in 1577 by two Dutchmen. </a:t>
            </a:r>
            <a:br>
              <a:rPr lang="en-GB" sz="1600" dirty="0" smtClean="0"/>
            </a:br>
            <a:endParaRPr lang="en-GB" sz="1600" dirty="0" smtClean="0"/>
          </a:p>
          <a:p>
            <a:r>
              <a:rPr lang="en-GB" sz="1600" dirty="0" smtClean="0"/>
              <a:t>Smelting </a:t>
            </a:r>
            <a:r>
              <a:rPr lang="en-GB" sz="1600" dirty="0"/>
              <a:t>house </a:t>
            </a:r>
            <a:r>
              <a:rPr lang="en-GB" sz="1600" dirty="0" smtClean="0"/>
              <a:t>contained </a:t>
            </a:r>
            <a:r>
              <a:rPr lang="en-GB" sz="1600" dirty="0"/>
              <a:t>mill wheels, stamping mills, three furnaces and three pairs of bellows. </a:t>
            </a:r>
            <a:r>
              <a:rPr lang="en-GB" sz="1600" dirty="0" smtClean="0"/>
              <a:t>Cost </a:t>
            </a:r>
            <a:r>
              <a:rPr lang="en-GB" sz="1600" dirty="0"/>
              <a:t>of </a:t>
            </a:r>
            <a:r>
              <a:rPr lang="en-GB" sz="1600" dirty="0" smtClean="0"/>
              <a:t>construction </a:t>
            </a:r>
            <a:r>
              <a:rPr lang="en-GB" sz="1600" dirty="0"/>
              <a:t>work was </a:t>
            </a:r>
            <a:r>
              <a:rPr lang="en-GB" sz="1600" dirty="0" smtClean="0"/>
              <a:t>~£</a:t>
            </a:r>
            <a:r>
              <a:rPr lang="en-GB" sz="1600" dirty="0"/>
              <a:t>900</a:t>
            </a:r>
            <a:r>
              <a:rPr lang="en-GB" sz="1600" dirty="0" smtClean="0"/>
              <a:t>.</a:t>
            </a:r>
            <a:br>
              <a:rPr lang="en-GB" sz="1600" dirty="0" smtClean="0"/>
            </a:br>
            <a:endParaRPr lang="en-GB" sz="1600" dirty="0"/>
          </a:p>
          <a:p>
            <a:r>
              <a:rPr lang="en-GB" sz="1600" dirty="0" smtClean="0"/>
              <a:t>Smelting took </a:t>
            </a:r>
            <a:r>
              <a:rPr lang="en-GB" sz="1600" dirty="0"/>
              <a:t>place at Dartford in January and February 1579. </a:t>
            </a:r>
            <a:r>
              <a:rPr lang="en-GB" sz="1600" dirty="0" smtClean="0"/>
              <a:t/>
            </a:r>
            <a:br>
              <a:rPr lang="en-GB" sz="1600" dirty="0" smtClean="0"/>
            </a:br>
            <a:endParaRPr lang="en-GB" sz="1600" dirty="0"/>
          </a:p>
          <a:p>
            <a:r>
              <a:rPr lang="en-GB" sz="1600" dirty="0" smtClean="0"/>
              <a:t>Little gold </a:t>
            </a:r>
            <a:r>
              <a:rPr lang="en-GB" sz="1600" dirty="0"/>
              <a:t>extracted </a:t>
            </a:r>
            <a:r>
              <a:rPr lang="en-GB" sz="1600" dirty="0" smtClean="0"/>
              <a:t>and investors lost </a:t>
            </a:r>
            <a:r>
              <a:rPr lang="en-GB" sz="1600" dirty="0"/>
              <a:t>considerable sums of money. </a:t>
            </a:r>
            <a:r>
              <a:rPr lang="en-GB" sz="1600" dirty="0" smtClean="0"/>
              <a:t/>
            </a:r>
            <a:br>
              <a:rPr lang="en-GB" sz="1600" dirty="0" smtClean="0"/>
            </a:br>
            <a:endParaRPr lang="en-GB" sz="1600" dirty="0"/>
          </a:p>
          <a:p>
            <a:r>
              <a:rPr lang="en-GB" sz="1600" dirty="0" smtClean="0"/>
              <a:t>The </a:t>
            </a:r>
            <a:r>
              <a:rPr lang="en-GB" sz="1600" dirty="0"/>
              <a:t>beginning of a long tradition of specialised industrial activity </a:t>
            </a:r>
            <a:r>
              <a:rPr lang="en-GB" sz="1600" dirty="0" smtClean="0"/>
              <a:t>along the </a:t>
            </a:r>
            <a:r>
              <a:rPr lang="en-GB" sz="1600" dirty="0" err="1" smtClean="0"/>
              <a:t>Darenth</a:t>
            </a:r>
            <a:r>
              <a:rPr lang="en-GB" sz="1600" dirty="0" smtClean="0"/>
              <a:t> valley; most </a:t>
            </a:r>
            <a:r>
              <a:rPr lang="en-GB" sz="1600" dirty="0"/>
              <a:t>notably </a:t>
            </a:r>
            <a:r>
              <a:rPr lang="en-GB" sz="1600" dirty="0" smtClean="0"/>
              <a:t>paper, gunpowder, </a:t>
            </a:r>
            <a:r>
              <a:rPr lang="en-GB" sz="1600" dirty="0"/>
              <a:t>fabric printing, and </a:t>
            </a:r>
            <a:r>
              <a:rPr lang="en-GB" sz="1600" dirty="0" smtClean="0"/>
              <a:t>manufacture </a:t>
            </a:r>
            <a:r>
              <a:rPr lang="en-GB" sz="1600" dirty="0"/>
              <a:t>of iron, brass and zinc.</a:t>
            </a:r>
          </a:p>
          <a:p>
            <a:endParaRPr lang="en-GB" sz="1600" dirty="0" smtClean="0"/>
          </a:p>
          <a:p>
            <a:endParaRPr lang="en-GB" sz="1600" dirty="0" smtClean="0"/>
          </a:p>
        </p:txBody>
      </p:sp>
      <p:sp>
        <p:nvSpPr>
          <p:cNvPr id="3" name="Slide Number Placeholder 2"/>
          <p:cNvSpPr>
            <a:spLocks noGrp="1"/>
          </p:cNvSpPr>
          <p:nvPr>
            <p:ph type="sldNum" sz="quarter" idx="12"/>
          </p:nvPr>
        </p:nvSpPr>
        <p:spPr/>
        <p:txBody>
          <a:bodyPr/>
          <a:lstStyle/>
          <a:p>
            <a:fld id="{4BD24DAB-28A1-4FB7-B2F5-66FD9EC50216}" type="slidenum">
              <a:rPr lang="en-GB" smtClean="0"/>
              <a:t>22</a:t>
            </a:fld>
            <a:endParaRPr lang="en-GB"/>
          </a:p>
        </p:txBody>
      </p:sp>
      <p:sp>
        <p:nvSpPr>
          <p:cNvPr id="4" name="Title 3"/>
          <p:cNvSpPr>
            <a:spLocks noGrp="1"/>
          </p:cNvSpPr>
          <p:nvPr>
            <p:ph type="title"/>
          </p:nvPr>
        </p:nvSpPr>
        <p:spPr/>
        <p:txBody>
          <a:bodyPr>
            <a:normAutofit/>
          </a:bodyPr>
          <a:lstStyle/>
          <a:p>
            <a:r>
              <a:rPr lang="en-GB" sz="3200" dirty="0" smtClean="0"/>
              <a:t>Failed smelting for gold </a:t>
            </a:r>
            <a:br>
              <a:rPr lang="en-GB" sz="3200" dirty="0" smtClean="0"/>
            </a:br>
            <a:r>
              <a:rPr lang="en-GB" sz="3200" dirty="0" smtClean="0"/>
              <a:t>established smelting industry</a:t>
            </a:r>
            <a:endParaRPr lang="en-GB" sz="3200"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77506" y="167862"/>
            <a:ext cx="1291649" cy="153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088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980728"/>
            <a:ext cx="7272808" cy="587727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529208" y="1052736"/>
            <a:ext cx="6995120" cy="5400600"/>
          </a:xfrm>
        </p:spPr>
        <p:txBody>
          <a:bodyPr>
            <a:noAutofit/>
          </a:bodyPr>
          <a:lstStyle/>
          <a:p>
            <a:r>
              <a:rPr lang="en-GB" sz="1600" dirty="0" smtClean="0"/>
              <a:t>Started first half of 18</a:t>
            </a:r>
            <a:r>
              <a:rPr lang="en-GB" sz="1600" baseline="30000" dirty="0" smtClean="0"/>
              <a:t>th</a:t>
            </a:r>
            <a:r>
              <a:rPr lang="en-GB" sz="1600" dirty="0" smtClean="0"/>
              <a:t> century</a:t>
            </a:r>
            <a:br>
              <a:rPr lang="en-GB" sz="1600" dirty="0" smtClean="0"/>
            </a:br>
            <a:endParaRPr lang="en-GB" sz="1600" dirty="0" smtClean="0"/>
          </a:p>
          <a:p>
            <a:r>
              <a:rPr lang="en-GB" sz="1600" dirty="0" smtClean="0"/>
              <a:t>Dartford had ample water supplies for making </a:t>
            </a:r>
            <a:br>
              <a:rPr lang="en-GB" sz="1600" dirty="0" smtClean="0"/>
            </a:br>
            <a:r>
              <a:rPr lang="en-GB" sz="1600" dirty="0" smtClean="0"/>
              <a:t>black powder and for driving machinery</a:t>
            </a:r>
            <a:br>
              <a:rPr lang="en-GB" sz="1600" dirty="0" smtClean="0"/>
            </a:br>
            <a:endParaRPr lang="en-GB" sz="1600" dirty="0" smtClean="0"/>
          </a:p>
          <a:p>
            <a:r>
              <a:rPr lang="en-GB" sz="1600" dirty="0" smtClean="0"/>
              <a:t>4 </a:t>
            </a:r>
            <a:r>
              <a:rPr lang="en-GB" sz="1600" dirty="0"/>
              <a:t>mills in 1790, by </a:t>
            </a:r>
            <a:r>
              <a:rPr lang="en-GB" sz="1600" dirty="0" smtClean="0"/>
              <a:t>1810, </a:t>
            </a:r>
            <a:r>
              <a:rPr lang="en-GB" sz="1600" dirty="0"/>
              <a:t>the </a:t>
            </a:r>
            <a:r>
              <a:rPr lang="en-GB" sz="1600" dirty="0" smtClean="0"/>
              <a:t>most extensive powder </a:t>
            </a:r>
            <a:br>
              <a:rPr lang="en-GB" sz="1600" dirty="0" smtClean="0"/>
            </a:br>
            <a:r>
              <a:rPr lang="en-GB" sz="1600" dirty="0" smtClean="0"/>
              <a:t>magazines in </a:t>
            </a:r>
            <a:r>
              <a:rPr lang="en-GB" sz="1600" dirty="0"/>
              <a:t>England. </a:t>
            </a:r>
            <a:r>
              <a:rPr lang="en-GB" sz="1600" dirty="0" smtClean="0"/>
              <a:t/>
            </a:r>
            <a:br>
              <a:rPr lang="en-GB" sz="1600" dirty="0" smtClean="0"/>
            </a:br>
            <a:endParaRPr lang="en-GB" sz="1600" dirty="0" smtClean="0"/>
          </a:p>
          <a:p>
            <a:r>
              <a:rPr lang="en-GB" sz="1600" dirty="0" smtClean="0"/>
              <a:t>Saltpetre from India and Italy, sulphur from Italy and Sicily and charcoal from local alder and willow</a:t>
            </a:r>
            <a:br>
              <a:rPr lang="en-GB" sz="1600" dirty="0" smtClean="0"/>
            </a:br>
            <a:endParaRPr lang="en-GB" sz="1600" dirty="0" smtClean="0"/>
          </a:p>
          <a:p>
            <a:r>
              <a:rPr lang="en-GB" sz="1600" dirty="0" smtClean="0"/>
              <a:t>On-site special processes: gunpowder </a:t>
            </a:r>
            <a:r>
              <a:rPr lang="en-GB" sz="1600" dirty="0"/>
              <a:t>was milled, dried, granulated, polished and packed. </a:t>
            </a:r>
            <a:r>
              <a:rPr lang="en-GB" sz="1600" dirty="0" smtClean="0"/>
              <a:t/>
            </a:r>
            <a:br>
              <a:rPr lang="en-GB" sz="1600" dirty="0" smtClean="0"/>
            </a:br>
            <a:endParaRPr lang="en-GB" sz="1600" dirty="0" smtClean="0"/>
          </a:p>
          <a:p>
            <a:r>
              <a:rPr lang="en-GB" sz="1600" dirty="0" smtClean="0"/>
              <a:t>Mills </a:t>
            </a:r>
            <a:r>
              <a:rPr lang="en-GB" sz="1600" dirty="0"/>
              <a:t>were surrounded by large earthen embankments to minimise </a:t>
            </a:r>
            <a:r>
              <a:rPr lang="en-GB" sz="1600" dirty="0" smtClean="0"/>
              <a:t>damage from accidental </a:t>
            </a:r>
            <a:r>
              <a:rPr lang="en-GB" sz="1600" dirty="0"/>
              <a:t>explosions</a:t>
            </a:r>
            <a:r>
              <a:rPr lang="en-GB" sz="1600" dirty="0" smtClean="0"/>
              <a:t>.</a:t>
            </a:r>
            <a:br>
              <a:rPr lang="en-GB" sz="1600" dirty="0" smtClean="0"/>
            </a:br>
            <a:endParaRPr lang="en-GB" sz="1600" dirty="0" smtClean="0"/>
          </a:p>
          <a:p>
            <a:r>
              <a:rPr lang="en-GB" sz="1600" dirty="0"/>
              <a:t>Regular explosions, the most serious in 1745, also in 1790, 1796, 1799. </a:t>
            </a:r>
            <a:r>
              <a:rPr lang="en-GB" sz="1600" dirty="0" smtClean="0"/>
              <a:t/>
            </a:r>
            <a:br>
              <a:rPr lang="en-GB" sz="1600" dirty="0" smtClean="0"/>
            </a:br>
            <a:r>
              <a:rPr lang="en-GB" sz="1600" dirty="0" smtClean="0"/>
              <a:t> </a:t>
            </a:r>
          </a:p>
          <a:p>
            <a:r>
              <a:rPr lang="en-GB" sz="1600" dirty="0" smtClean="0"/>
              <a:t>1796</a:t>
            </a:r>
            <a:r>
              <a:rPr lang="en-GB" sz="1600" dirty="0"/>
              <a:t>, a new road built to transport </a:t>
            </a:r>
            <a:r>
              <a:rPr lang="en-GB" sz="1600" dirty="0" smtClean="0"/>
              <a:t>powder </a:t>
            </a:r>
            <a:r>
              <a:rPr lang="en-GB" sz="1600" dirty="0"/>
              <a:t>to the storage site known as ‘Robin’s Hole’, to minimise transport through the town</a:t>
            </a:r>
          </a:p>
          <a:p>
            <a:endParaRPr lang="en-GB" sz="1600" dirty="0" smtClean="0"/>
          </a:p>
          <a:p>
            <a:endParaRPr lang="en-GB" sz="1600" dirty="0" smtClean="0"/>
          </a:p>
        </p:txBody>
      </p:sp>
      <p:sp>
        <p:nvSpPr>
          <p:cNvPr id="3" name="Slide Number Placeholder 2"/>
          <p:cNvSpPr>
            <a:spLocks noGrp="1"/>
          </p:cNvSpPr>
          <p:nvPr>
            <p:ph type="sldNum" sz="quarter" idx="12"/>
          </p:nvPr>
        </p:nvSpPr>
        <p:spPr/>
        <p:txBody>
          <a:bodyPr/>
          <a:lstStyle/>
          <a:p>
            <a:fld id="{4BD24DAB-28A1-4FB7-B2F5-66FD9EC50216}" type="slidenum">
              <a:rPr lang="en-GB" smtClean="0"/>
              <a:t>23</a:t>
            </a:fld>
            <a:endParaRPr lang="en-GB"/>
          </a:p>
        </p:txBody>
      </p:sp>
      <p:sp>
        <p:nvSpPr>
          <p:cNvPr id="4" name="Title 3"/>
          <p:cNvSpPr>
            <a:spLocks noGrp="1"/>
          </p:cNvSpPr>
          <p:nvPr>
            <p:ph type="title"/>
          </p:nvPr>
        </p:nvSpPr>
        <p:spPr>
          <a:xfrm>
            <a:off x="409038" y="116632"/>
            <a:ext cx="8229600" cy="1143000"/>
          </a:xfrm>
        </p:spPr>
        <p:txBody>
          <a:bodyPr>
            <a:normAutofit/>
          </a:bodyPr>
          <a:lstStyle/>
          <a:p>
            <a:r>
              <a:rPr lang="en-GB" sz="3200" dirty="0" smtClean="0"/>
              <a:t>Gunpowder</a:t>
            </a:r>
            <a:endParaRPr lang="en-GB" sz="3200" dirty="0"/>
          </a:p>
        </p:txBody>
      </p:sp>
      <p:pic>
        <p:nvPicPr>
          <p:cNvPr id="5122" name="Picture 2" descr="http://www.dartfordarchive.org.uk/early_modern/magnified/gunpowd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32647"/>
            <a:ext cx="2074168" cy="316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50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5536" y="1556792"/>
            <a:ext cx="8352928" cy="446449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67544" y="1916832"/>
            <a:ext cx="8229600" cy="4525963"/>
          </a:xfrm>
        </p:spPr>
        <p:txBody>
          <a:bodyPr>
            <a:normAutofit/>
          </a:bodyPr>
          <a:lstStyle/>
          <a:p>
            <a:r>
              <a:rPr lang="en-GB" sz="2000" dirty="0" smtClean="0"/>
              <a:t>Brewing established by mid 17</a:t>
            </a:r>
            <a:r>
              <a:rPr lang="en-GB" sz="2000" baseline="30000" dirty="0" smtClean="0"/>
              <a:t>th</a:t>
            </a:r>
            <a:r>
              <a:rPr lang="en-GB" sz="2000" dirty="0" smtClean="0"/>
              <a:t> century </a:t>
            </a:r>
            <a:br>
              <a:rPr lang="en-GB" sz="2000" dirty="0" smtClean="0"/>
            </a:br>
            <a:endParaRPr lang="en-GB" sz="2000" dirty="0" smtClean="0"/>
          </a:p>
          <a:p>
            <a:r>
              <a:rPr lang="en-GB" sz="2000" dirty="0" err="1" smtClean="0"/>
              <a:t>Woodin</a:t>
            </a:r>
            <a:r>
              <a:rPr lang="en-GB" sz="2000" dirty="0"/>
              <a:t> </a:t>
            </a:r>
            <a:r>
              <a:rPr lang="en-GB" sz="2000" dirty="0" smtClean="0"/>
              <a:t>family 17</a:t>
            </a:r>
            <a:r>
              <a:rPr lang="en-GB" sz="2000" baseline="30000" dirty="0" smtClean="0"/>
              <a:t>th</a:t>
            </a:r>
            <a:r>
              <a:rPr lang="en-GB" sz="2000" dirty="0" smtClean="0"/>
              <a:t>-early 18</a:t>
            </a:r>
            <a:r>
              <a:rPr lang="en-GB" sz="2000" baseline="30000" dirty="0" smtClean="0"/>
              <a:t>th</a:t>
            </a:r>
            <a:r>
              <a:rPr lang="en-GB" sz="2000" dirty="0" smtClean="0"/>
              <a:t> century seventeenth </a:t>
            </a:r>
            <a:r>
              <a:rPr lang="en-GB" sz="2000" dirty="0"/>
              <a:t>and early eighteenth centuries. </a:t>
            </a:r>
            <a:r>
              <a:rPr lang="en-GB" sz="2000" dirty="0" smtClean="0"/>
              <a:t>Located between </a:t>
            </a:r>
            <a:r>
              <a:rPr lang="en-GB" sz="2000" dirty="0" err="1"/>
              <a:t>Lowfield</a:t>
            </a:r>
            <a:r>
              <a:rPr lang="en-GB" sz="2000" dirty="0"/>
              <a:t> Street and the River </a:t>
            </a:r>
            <a:r>
              <a:rPr lang="en-GB" sz="2000" dirty="0" err="1"/>
              <a:t>Darent</a:t>
            </a:r>
            <a:r>
              <a:rPr lang="en-GB" sz="2000" dirty="0"/>
              <a:t> on land now occupied by Central Park. W</a:t>
            </a:r>
            <a:r>
              <a:rPr lang="en-GB" sz="2000" dirty="0" smtClean="0"/>
              <a:t>ater from the </a:t>
            </a:r>
            <a:r>
              <a:rPr lang="en-GB" sz="2000" dirty="0"/>
              <a:t>River </a:t>
            </a:r>
            <a:r>
              <a:rPr lang="en-GB" sz="2000" dirty="0" err="1"/>
              <a:t>Cranpit</a:t>
            </a:r>
            <a:r>
              <a:rPr lang="en-GB" sz="2000" dirty="0"/>
              <a:t> </a:t>
            </a:r>
            <a:r>
              <a:rPr lang="en-GB" sz="2000" dirty="0" smtClean="0"/>
              <a:t>was </a:t>
            </a:r>
            <a:r>
              <a:rPr lang="en-GB" sz="2000" dirty="0"/>
              <a:t>used in the brewing process</a:t>
            </a:r>
            <a:r>
              <a:rPr lang="en-GB" sz="2000" dirty="0" smtClean="0"/>
              <a:t>. Existed as Fleet &amp; Co Dartford Brewery until 1862</a:t>
            </a:r>
            <a:br>
              <a:rPr lang="en-GB" sz="2000" dirty="0" smtClean="0"/>
            </a:br>
            <a:endParaRPr lang="en-GB" sz="2000" dirty="0" smtClean="0"/>
          </a:p>
          <a:p>
            <a:r>
              <a:rPr lang="en-GB" sz="2000" dirty="0" err="1" smtClean="0"/>
              <a:t>Tasker</a:t>
            </a:r>
            <a:r>
              <a:rPr lang="en-GB" sz="2000" dirty="0" smtClean="0"/>
              <a:t> family; competitors to </a:t>
            </a:r>
            <a:r>
              <a:rPr lang="en-GB" sz="2000" dirty="0" err="1" smtClean="0"/>
              <a:t>Woodin</a:t>
            </a:r>
            <a:r>
              <a:rPr lang="en-GB" sz="2000" dirty="0" smtClean="0"/>
              <a:t>, came from Shoreham, started early 18</a:t>
            </a:r>
            <a:r>
              <a:rPr lang="en-GB" sz="2000" baseline="30000" dirty="0" smtClean="0"/>
              <a:t>th</a:t>
            </a:r>
            <a:r>
              <a:rPr lang="en-GB" sz="2000" dirty="0" smtClean="0"/>
              <a:t> century, </a:t>
            </a:r>
            <a:r>
              <a:rPr lang="en-GB" sz="2000" dirty="0" err="1" smtClean="0"/>
              <a:t>surived</a:t>
            </a:r>
            <a:r>
              <a:rPr lang="en-GB" sz="2000" dirty="0" smtClean="0"/>
              <a:t> till 1866</a:t>
            </a:r>
            <a:br>
              <a:rPr lang="en-GB" sz="2000" dirty="0" smtClean="0"/>
            </a:br>
            <a:endParaRPr lang="en-GB" sz="2000" dirty="0" smtClean="0"/>
          </a:p>
          <a:p>
            <a:r>
              <a:rPr lang="en-GB" sz="2000" dirty="0" smtClean="0"/>
              <a:t>Two Brewers pub in </a:t>
            </a:r>
            <a:r>
              <a:rPr lang="en-GB" sz="2000" dirty="0" err="1" smtClean="0"/>
              <a:t>Lowfield</a:t>
            </a:r>
            <a:r>
              <a:rPr lang="en-GB" sz="2000" dirty="0" smtClean="0"/>
              <a:t> Street commemorates brewers</a:t>
            </a:r>
            <a:endParaRPr lang="en-GB" sz="2000" dirty="0"/>
          </a:p>
        </p:txBody>
      </p:sp>
      <p:sp>
        <p:nvSpPr>
          <p:cNvPr id="3" name="Slide Number Placeholder 2"/>
          <p:cNvSpPr>
            <a:spLocks noGrp="1"/>
          </p:cNvSpPr>
          <p:nvPr>
            <p:ph type="sldNum" sz="quarter" idx="12"/>
          </p:nvPr>
        </p:nvSpPr>
        <p:spPr/>
        <p:txBody>
          <a:bodyPr/>
          <a:lstStyle/>
          <a:p>
            <a:fld id="{4BD24DAB-28A1-4FB7-B2F5-66FD9EC50216}" type="slidenum">
              <a:rPr lang="en-GB" smtClean="0"/>
              <a:t>24</a:t>
            </a:fld>
            <a:endParaRPr lang="en-GB"/>
          </a:p>
        </p:txBody>
      </p:sp>
      <p:sp>
        <p:nvSpPr>
          <p:cNvPr id="4" name="Title 3"/>
          <p:cNvSpPr>
            <a:spLocks noGrp="1"/>
          </p:cNvSpPr>
          <p:nvPr>
            <p:ph type="title"/>
          </p:nvPr>
        </p:nvSpPr>
        <p:spPr/>
        <p:txBody>
          <a:bodyPr>
            <a:normAutofit/>
          </a:bodyPr>
          <a:lstStyle/>
          <a:p>
            <a:r>
              <a:rPr lang="en-GB" sz="3200" dirty="0" smtClean="0"/>
              <a:t>Brewing </a:t>
            </a:r>
            <a:endParaRPr lang="en-GB" sz="3200" dirty="0"/>
          </a:p>
        </p:txBody>
      </p:sp>
      <p:pic>
        <p:nvPicPr>
          <p:cNvPr id="5" name="Picture 4" descr="Click to enlarge">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5940152" y="260648"/>
            <a:ext cx="3024336" cy="2160240"/>
          </a:xfrm>
          <a:prstGeom prst="rect">
            <a:avLst/>
          </a:prstGeom>
          <a:noFill/>
          <a:ln>
            <a:noFill/>
          </a:ln>
        </p:spPr>
      </p:pic>
    </p:spTree>
    <p:extLst>
      <p:ext uri="{BB962C8B-B14F-4D97-AF65-F5344CB8AC3E}">
        <p14:creationId xmlns:p14="http://schemas.microsoft.com/office/powerpoint/2010/main" val="3552203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5536" y="1412776"/>
            <a:ext cx="8352928" cy="460851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57200" y="1481328"/>
            <a:ext cx="8147248" cy="4525963"/>
          </a:xfrm>
        </p:spPr>
        <p:txBody>
          <a:bodyPr>
            <a:noAutofit/>
          </a:bodyPr>
          <a:lstStyle/>
          <a:p>
            <a:r>
              <a:rPr lang="en-GB" sz="2000" dirty="0" smtClean="0"/>
              <a:t>Late 17</a:t>
            </a:r>
            <a:r>
              <a:rPr lang="en-GB" sz="2000" baseline="30000" dirty="0" smtClean="0"/>
              <a:t>th</a:t>
            </a:r>
            <a:r>
              <a:rPr lang="en-GB" sz="2000" dirty="0" smtClean="0"/>
              <a:t> century: </a:t>
            </a:r>
            <a:r>
              <a:rPr lang="en-GB" sz="2000" b="1" dirty="0" smtClean="0"/>
              <a:t>weaving</a:t>
            </a:r>
            <a:r>
              <a:rPr lang="en-GB" sz="2000" dirty="0" smtClean="0"/>
              <a:t> and </a:t>
            </a:r>
            <a:r>
              <a:rPr lang="en-GB" sz="2000" b="1" dirty="0" err="1" smtClean="0"/>
              <a:t>fulling</a:t>
            </a:r>
            <a:r>
              <a:rPr lang="en-GB" sz="2000" b="1" dirty="0" smtClean="0"/>
              <a:t> </a:t>
            </a:r>
          </a:p>
          <a:p>
            <a:r>
              <a:rPr lang="en-GB" sz="2000" dirty="0" smtClean="0"/>
              <a:t>Paupers </a:t>
            </a:r>
            <a:r>
              <a:rPr lang="en-GB" sz="2000" dirty="0"/>
              <a:t>at </a:t>
            </a:r>
            <a:r>
              <a:rPr lang="en-GB" sz="2000" dirty="0" smtClean="0"/>
              <a:t>workhouse taught </a:t>
            </a:r>
            <a:r>
              <a:rPr lang="en-GB" sz="2000" b="1" dirty="0"/>
              <a:t>spinning</a:t>
            </a:r>
            <a:r>
              <a:rPr lang="en-GB" sz="2000" dirty="0"/>
              <a:t> </a:t>
            </a:r>
            <a:br>
              <a:rPr lang="en-GB" sz="2000" dirty="0"/>
            </a:br>
            <a:r>
              <a:rPr lang="en-GB" sz="2000" dirty="0" smtClean="0"/>
              <a:t>and </a:t>
            </a:r>
            <a:r>
              <a:rPr lang="en-GB" sz="2000" b="1" dirty="0"/>
              <a:t>weaving</a:t>
            </a:r>
            <a:r>
              <a:rPr lang="en-GB" sz="2000" dirty="0" smtClean="0"/>
              <a:t>.</a:t>
            </a:r>
          </a:p>
          <a:p>
            <a:r>
              <a:rPr lang="en-GB" sz="2000" dirty="0"/>
              <a:t>In 1790 Workman Brummell and Co. established a large </a:t>
            </a:r>
            <a:r>
              <a:rPr lang="en-GB" sz="2000" b="1" dirty="0"/>
              <a:t>cotton mill </a:t>
            </a:r>
            <a:r>
              <a:rPr lang="en-GB" sz="2000" dirty="0"/>
              <a:t>in the centre of Dartford on the site now occupied by Glaxo </a:t>
            </a:r>
            <a:r>
              <a:rPr lang="en-GB" sz="2000" dirty="0" err="1"/>
              <a:t>Wellcome</a:t>
            </a:r>
            <a:r>
              <a:rPr lang="en-GB" sz="2000" dirty="0"/>
              <a:t>. </a:t>
            </a:r>
            <a:endParaRPr lang="en-GB" sz="2000" dirty="0" smtClean="0"/>
          </a:p>
          <a:p>
            <a:pPr lvl="1"/>
            <a:r>
              <a:rPr lang="en-GB" sz="2000" dirty="0" smtClean="0"/>
              <a:t>building 6 or 7storeys </a:t>
            </a:r>
            <a:r>
              <a:rPr lang="en-GB" sz="2000" dirty="0"/>
              <a:t>high </a:t>
            </a:r>
            <a:endParaRPr lang="en-GB" sz="2000" dirty="0" smtClean="0"/>
          </a:p>
          <a:p>
            <a:pPr lvl="1"/>
            <a:r>
              <a:rPr lang="en-GB" sz="2000" dirty="0" smtClean="0"/>
              <a:t>workforce </a:t>
            </a:r>
            <a:r>
              <a:rPr lang="en-GB" sz="2000" dirty="0"/>
              <a:t>of </a:t>
            </a:r>
            <a:r>
              <a:rPr lang="en-GB" sz="2000" dirty="0" smtClean="0"/>
              <a:t>&gt; 400 boys</a:t>
            </a:r>
            <a:r>
              <a:rPr lang="en-GB" sz="2000" dirty="0"/>
              <a:t>. </a:t>
            </a:r>
            <a:endParaRPr lang="en-GB" sz="2000" dirty="0" smtClean="0"/>
          </a:p>
          <a:p>
            <a:pPr lvl="1"/>
            <a:r>
              <a:rPr lang="en-GB" sz="2000" dirty="0" smtClean="0"/>
              <a:t>unusual </a:t>
            </a:r>
            <a:r>
              <a:rPr lang="en-GB" sz="2000" dirty="0"/>
              <a:t>for a southern </a:t>
            </a:r>
            <a:r>
              <a:rPr lang="en-GB" sz="2000" dirty="0" smtClean="0"/>
              <a:t>town and short-lived</a:t>
            </a:r>
            <a:r>
              <a:rPr lang="en-GB" sz="2000" dirty="0"/>
              <a:t>. </a:t>
            </a:r>
            <a:r>
              <a:rPr lang="en-GB" sz="2000" dirty="0" smtClean="0"/>
              <a:t/>
            </a:r>
            <a:br>
              <a:rPr lang="en-GB" sz="2000" dirty="0" smtClean="0"/>
            </a:br>
            <a:r>
              <a:rPr lang="en-GB" sz="2000" dirty="0" smtClean="0"/>
              <a:t>After </a:t>
            </a:r>
            <a:r>
              <a:rPr lang="en-GB" sz="2000" dirty="0"/>
              <a:t>only </a:t>
            </a:r>
            <a:r>
              <a:rPr lang="en-GB" sz="2000" dirty="0" smtClean="0"/>
              <a:t>5 years </a:t>
            </a:r>
            <a:r>
              <a:rPr lang="en-GB" sz="2000" dirty="0"/>
              <a:t>of cotton </a:t>
            </a:r>
            <a:r>
              <a:rPr lang="en-GB" sz="2000" dirty="0" smtClean="0"/>
              <a:t>production, </a:t>
            </a:r>
            <a:r>
              <a:rPr lang="en-GB" sz="2000" dirty="0"/>
              <a:t>the factory was accidentally destroyed by fire. </a:t>
            </a:r>
            <a:endParaRPr lang="en-GB" sz="2000" dirty="0" smtClean="0"/>
          </a:p>
          <a:p>
            <a:r>
              <a:rPr lang="en-GB" sz="2000" dirty="0" smtClean="0"/>
              <a:t>Matthias </a:t>
            </a:r>
            <a:r>
              <a:rPr lang="en-GB" sz="2000" dirty="0"/>
              <a:t>Wilkes erected the Phoenix Mills on the site in 1797 at a cost of £80,000; the mills specialised in the grinding of </a:t>
            </a:r>
            <a:r>
              <a:rPr lang="en-GB" sz="2000" b="1" dirty="0"/>
              <a:t>corn</a:t>
            </a:r>
            <a:r>
              <a:rPr lang="en-GB" sz="2000" dirty="0"/>
              <a:t> and the manufacture of </a:t>
            </a:r>
            <a:r>
              <a:rPr lang="en-GB" sz="2000" b="1" dirty="0"/>
              <a:t>linseed </a:t>
            </a:r>
            <a:r>
              <a:rPr lang="en-GB" sz="2000" b="1" dirty="0" smtClean="0"/>
              <a:t>oil</a:t>
            </a:r>
            <a:endParaRPr lang="en-GB" sz="2000" dirty="0"/>
          </a:p>
        </p:txBody>
      </p:sp>
      <p:sp>
        <p:nvSpPr>
          <p:cNvPr id="3" name="Slide Number Placeholder 2"/>
          <p:cNvSpPr>
            <a:spLocks noGrp="1"/>
          </p:cNvSpPr>
          <p:nvPr>
            <p:ph type="sldNum" sz="quarter" idx="12"/>
          </p:nvPr>
        </p:nvSpPr>
        <p:spPr/>
        <p:txBody>
          <a:bodyPr/>
          <a:lstStyle/>
          <a:p>
            <a:fld id="{4BD24DAB-28A1-4FB7-B2F5-66FD9EC50216}" type="slidenum">
              <a:rPr lang="en-GB" smtClean="0"/>
              <a:t>25</a:t>
            </a:fld>
            <a:endParaRPr lang="en-GB"/>
          </a:p>
        </p:txBody>
      </p:sp>
      <p:sp>
        <p:nvSpPr>
          <p:cNvPr id="4" name="Title 3"/>
          <p:cNvSpPr>
            <a:spLocks noGrp="1"/>
          </p:cNvSpPr>
          <p:nvPr>
            <p:ph type="title"/>
          </p:nvPr>
        </p:nvSpPr>
        <p:spPr/>
        <p:txBody>
          <a:bodyPr>
            <a:normAutofit/>
          </a:bodyPr>
          <a:lstStyle/>
          <a:p>
            <a:r>
              <a:rPr lang="en-GB" sz="3200" dirty="0" smtClean="0"/>
              <a:t>Textiles </a:t>
            </a:r>
            <a:endParaRPr lang="en-GB"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2160" y="116632"/>
            <a:ext cx="288839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535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26</a:t>
            </a:fld>
            <a:endParaRPr lang="en-GB"/>
          </a:p>
        </p:txBody>
      </p:sp>
      <p:sp>
        <p:nvSpPr>
          <p:cNvPr id="3" name="Title 2"/>
          <p:cNvSpPr>
            <a:spLocks noGrp="1"/>
          </p:cNvSpPr>
          <p:nvPr>
            <p:ph type="title"/>
          </p:nvPr>
        </p:nvSpPr>
        <p:spPr>
          <a:xfrm>
            <a:off x="683568" y="2636912"/>
            <a:ext cx="8229600" cy="1143000"/>
          </a:xfrm>
        </p:spPr>
        <p:txBody>
          <a:bodyPr/>
          <a:lstStyle/>
          <a:p>
            <a:r>
              <a:rPr lang="en-GB" dirty="0" smtClean="0"/>
              <a:t>What can we see today?</a:t>
            </a:r>
            <a:endParaRPr lang="en-GB" dirty="0"/>
          </a:p>
        </p:txBody>
      </p:sp>
    </p:spTree>
    <p:extLst>
      <p:ext uri="{BB962C8B-B14F-4D97-AF65-F5344CB8AC3E}">
        <p14:creationId xmlns:p14="http://schemas.microsoft.com/office/powerpoint/2010/main" val="351027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D24DAB-28A1-4FB7-B2F5-66FD9EC50216}" type="slidenum">
              <a:rPr lang="en-GB" smtClean="0"/>
              <a:t>27</a:t>
            </a:fld>
            <a:endParaRPr lang="en-GB"/>
          </a:p>
        </p:txBody>
      </p:sp>
      <p:sp>
        <p:nvSpPr>
          <p:cNvPr id="4" name="Title 3"/>
          <p:cNvSpPr>
            <a:spLocks noGrp="1"/>
          </p:cNvSpPr>
          <p:nvPr>
            <p:ph type="title"/>
          </p:nvPr>
        </p:nvSpPr>
        <p:spPr/>
        <p:txBody>
          <a:bodyPr>
            <a:normAutofit/>
          </a:bodyPr>
          <a:lstStyle/>
          <a:p>
            <a:pPr algn="ctr"/>
            <a:r>
              <a:rPr lang="en-GB" sz="3200" dirty="0" err="1" smtClean="0"/>
              <a:t>Farningham</a:t>
            </a:r>
            <a:r>
              <a:rPr lang="en-GB" sz="3200" dirty="0" smtClean="0"/>
              <a:t> Mill</a:t>
            </a:r>
            <a:br>
              <a:rPr lang="en-GB" sz="3200" dirty="0" smtClean="0"/>
            </a:br>
            <a:endParaRPr lang="en-GB" sz="3200" dirty="0"/>
          </a:p>
        </p:txBody>
      </p:sp>
      <p:pic>
        <p:nvPicPr>
          <p:cNvPr id="2050" name="Picture 2" descr="C:\Users\Sue\Pictures\River Darenth Mills\P106026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1484784"/>
            <a:ext cx="6588224" cy="516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64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D24DAB-28A1-4FB7-B2F5-66FD9EC50216}" type="slidenum">
              <a:rPr lang="en-GB" smtClean="0"/>
              <a:t>28</a:t>
            </a:fld>
            <a:endParaRPr lang="en-GB"/>
          </a:p>
        </p:txBody>
      </p:sp>
      <p:sp>
        <p:nvSpPr>
          <p:cNvPr id="4" name="Title 3"/>
          <p:cNvSpPr>
            <a:spLocks noGrp="1"/>
          </p:cNvSpPr>
          <p:nvPr>
            <p:ph type="title"/>
          </p:nvPr>
        </p:nvSpPr>
        <p:spPr/>
        <p:txBody>
          <a:bodyPr>
            <a:normAutofit/>
          </a:bodyPr>
          <a:lstStyle/>
          <a:p>
            <a:pPr algn="ctr"/>
            <a:r>
              <a:rPr lang="en-GB" sz="3200" dirty="0" smtClean="0"/>
              <a:t>A </a:t>
            </a:r>
            <a:r>
              <a:rPr lang="en-GB" sz="3200" i="1" dirty="0" smtClean="0"/>
              <a:t>quite</a:t>
            </a:r>
            <a:r>
              <a:rPr lang="en-GB" sz="3200" dirty="0" smtClean="0"/>
              <a:t> unique development…?</a:t>
            </a:r>
            <a:endParaRPr lang="en-GB" sz="3200" dirty="0"/>
          </a:p>
        </p:txBody>
      </p:sp>
      <p:pic>
        <p:nvPicPr>
          <p:cNvPr id="4099" name="Picture 3" descr="C:\Users\Sue\Pictures\River Darenth Mills\P106025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91508" y="1124744"/>
            <a:ext cx="5195845" cy="540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623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29</a:t>
            </a:fld>
            <a:endParaRPr lang="en-GB"/>
          </a:p>
        </p:txBody>
      </p:sp>
      <p:pic>
        <p:nvPicPr>
          <p:cNvPr id="5123" name="Picture 3" descr="C:\Users\Sue\Pictures\River Darenth Mills\P106023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6212" y="4005064"/>
            <a:ext cx="3878558" cy="187694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ue\Pictures\River Darenth Mills\P106024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0020" r="-9024" b="-19654"/>
          <a:stretch/>
        </p:blipFill>
        <p:spPr bwMode="auto">
          <a:xfrm>
            <a:off x="576212" y="1052735"/>
            <a:ext cx="4283820" cy="32128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Street names tell of past industries</a:t>
            </a:r>
            <a:br>
              <a:rPr lang="en-GB" sz="3200" dirty="0" smtClean="0"/>
            </a:br>
            <a:endParaRPr lang="en-GB" sz="3200" dirty="0"/>
          </a:p>
        </p:txBody>
      </p:sp>
      <p:sp>
        <p:nvSpPr>
          <p:cNvPr id="3" name="TextBox 2"/>
          <p:cNvSpPr txBox="1"/>
          <p:nvPr/>
        </p:nvSpPr>
        <p:spPr>
          <a:xfrm>
            <a:off x="5364087" y="1628800"/>
            <a:ext cx="2984049" cy="4247317"/>
          </a:xfrm>
          <a:prstGeom prst="rect">
            <a:avLst/>
          </a:prstGeom>
          <a:solidFill>
            <a:schemeClr val="accent1">
              <a:lumMod val="20000"/>
              <a:lumOff val="80000"/>
            </a:schemeClr>
          </a:solidFill>
        </p:spPr>
        <p:txBody>
          <a:bodyPr wrap="square" rtlCol="0">
            <a:spAutoFit/>
          </a:bodyPr>
          <a:lstStyle/>
          <a:p>
            <a:r>
              <a:rPr lang="en-GB" b="1" dirty="0" smtClean="0"/>
              <a:t>Mill Lane </a:t>
            </a:r>
          </a:p>
          <a:p>
            <a:r>
              <a:rPr lang="en-GB" dirty="0" err="1" smtClean="0"/>
              <a:t>Westerham</a:t>
            </a:r>
            <a:endParaRPr lang="en-GB" dirty="0" smtClean="0"/>
          </a:p>
          <a:p>
            <a:r>
              <a:rPr lang="en-GB" dirty="0" smtClean="0"/>
              <a:t>Sevenoaks</a:t>
            </a:r>
          </a:p>
          <a:p>
            <a:r>
              <a:rPr lang="en-GB" dirty="0" smtClean="0"/>
              <a:t>Shoreham</a:t>
            </a:r>
          </a:p>
          <a:p>
            <a:r>
              <a:rPr lang="en-GB" dirty="0" err="1" smtClean="0"/>
              <a:t>Eynsford</a:t>
            </a:r>
            <a:r>
              <a:rPr lang="en-GB" dirty="0" smtClean="0"/>
              <a:t> </a:t>
            </a:r>
          </a:p>
          <a:p>
            <a:r>
              <a:rPr lang="en-GB" dirty="0" smtClean="0"/>
              <a:t>Cray </a:t>
            </a:r>
          </a:p>
          <a:p>
            <a:r>
              <a:rPr lang="en-GB" dirty="0" smtClean="0"/>
              <a:t>Dartford</a:t>
            </a:r>
            <a:br>
              <a:rPr lang="en-GB" dirty="0" smtClean="0"/>
            </a:br>
            <a:endParaRPr lang="en-GB" dirty="0" smtClean="0"/>
          </a:p>
          <a:p>
            <a:endParaRPr lang="en-GB" dirty="0" smtClean="0"/>
          </a:p>
          <a:p>
            <a:r>
              <a:rPr lang="en-GB" b="1" dirty="0" smtClean="0"/>
              <a:t>Powder Mill Lane </a:t>
            </a:r>
          </a:p>
          <a:p>
            <a:r>
              <a:rPr lang="en-GB" dirty="0" smtClean="0"/>
              <a:t>Dartford</a:t>
            </a:r>
          </a:p>
          <a:p>
            <a:r>
              <a:rPr lang="en-GB" dirty="0" smtClean="0"/>
              <a:t/>
            </a:r>
            <a:br>
              <a:rPr lang="en-GB" dirty="0" smtClean="0"/>
            </a:br>
            <a:endParaRPr lang="en-GB" dirty="0" smtClean="0"/>
          </a:p>
          <a:p>
            <a:r>
              <a:rPr lang="en-GB" b="1" dirty="0" smtClean="0"/>
              <a:t>Mill Pond Close </a:t>
            </a:r>
          </a:p>
          <a:p>
            <a:r>
              <a:rPr lang="en-GB" dirty="0" smtClean="0"/>
              <a:t>Sevenoaks</a:t>
            </a:r>
          </a:p>
        </p:txBody>
      </p:sp>
    </p:spTree>
    <p:extLst>
      <p:ext uri="{BB962C8B-B14F-4D97-AF65-F5344CB8AC3E}">
        <p14:creationId xmlns:p14="http://schemas.microsoft.com/office/powerpoint/2010/main" val="3879567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3</a:t>
            </a:fld>
            <a:endParaRPr lang="en-GB"/>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620688"/>
            <a:ext cx="7751486" cy="508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15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D24DAB-28A1-4FB7-B2F5-66FD9EC50216}" type="slidenum">
              <a:rPr lang="en-GB" smtClean="0"/>
              <a:t>30</a:t>
            </a:fld>
            <a:endParaRPr lang="en-GB"/>
          </a:p>
        </p:txBody>
      </p:sp>
      <p:sp>
        <p:nvSpPr>
          <p:cNvPr id="4" name="Title 3"/>
          <p:cNvSpPr>
            <a:spLocks noGrp="1"/>
          </p:cNvSpPr>
          <p:nvPr>
            <p:ph type="title"/>
          </p:nvPr>
        </p:nvSpPr>
        <p:spPr/>
        <p:txBody>
          <a:bodyPr>
            <a:normAutofit/>
          </a:bodyPr>
          <a:lstStyle/>
          <a:p>
            <a:pPr algn="ctr"/>
            <a:r>
              <a:rPr lang="en-GB" sz="3200" dirty="0" smtClean="0"/>
              <a:t>Mill Pond Road Dartford</a:t>
            </a:r>
            <a:endParaRPr lang="en-GB" sz="3200" dirty="0"/>
          </a:p>
        </p:txBody>
      </p:sp>
      <p:pic>
        <p:nvPicPr>
          <p:cNvPr id="3074" name="Picture 2" descr="C:\Users\Sue\Pictures\River Darenth Mills\P10602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3" y="1412776"/>
            <a:ext cx="651712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49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31</a:t>
            </a:fld>
            <a:endParaRPr lang="en-GB"/>
          </a:p>
        </p:txBody>
      </p:sp>
      <p:pic>
        <p:nvPicPr>
          <p:cNvPr id="9218" name="Picture 2" descr="C:\Users\Sue\Pictures\River Darenth Mills\P106025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4380" y="1052736"/>
            <a:ext cx="8075240" cy="53912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Pub names also reflect the past</a:t>
            </a:r>
            <a:endParaRPr lang="en-GB" sz="3200" dirty="0"/>
          </a:p>
        </p:txBody>
      </p:sp>
    </p:spTree>
    <p:extLst>
      <p:ext uri="{BB962C8B-B14F-4D97-AF65-F5344CB8AC3E}">
        <p14:creationId xmlns:p14="http://schemas.microsoft.com/office/powerpoint/2010/main" val="3264119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1340768"/>
            <a:ext cx="8424936" cy="489654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57200" y="1481328"/>
            <a:ext cx="8229600" cy="4827992"/>
          </a:xfrm>
        </p:spPr>
        <p:txBody>
          <a:bodyPr>
            <a:normAutofit/>
          </a:bodyPr>
          <a:lstStyle/>
          <a:p>
            <a:r>
              <a:rPr lang="en-GB" sz="2000" dirty="0" smtClean="0"/>
              <a:t>River </a:t>
            </a:r>
            <a:r>
              <a:rPr lang="en-GB" sz="2000" dirty="0" err="1" smtClean="0"/>
              <a:t>Darent</a:t>
            </a:r>
            <a:r>
              <a:rPr lang="en-GB" sz="2000" dirty="0" smtClean="0"/>
              <a:t> important as a source of water power and for access/transport for many centuries</a:t>
            </a:r>
            <a:br>
              <a:rPr lang="en-GB" sz="2000" dirty="0" smtClean="0"/>
            </a:br>
            <a:endParaRPr lang="en-GB" sz="2000" dirty="0" smtClean="0"/>
          </a:p>
          <a:p>
            <a:r>
              <a:rPr lang="en-GB" sz="2000" dirty="0" smtClean="0"/>
              <a:t>A relatively short river ~21 miles</a:t>
            </a:r>
            <a:br>
              <a:rPr lang="en-GB" sz="2000" dirty="0" smtClean="0"/>
            </a:br>
            <a:endParaRPr lang="en-GB" sz="2000" dirty="0" smtClean="0"/>
          </a:p>
          <a:p>
            <a:r>
              <a:rPr lang="en-GB" sz="2000" dirty="0" smtClean="0"/>
              <a:t>Mills initially </a:t>
            </a:r>
            <a:r>
              <a:rPr lang="en-GB" sz="2000" dirty="0"/>
              <a:t>used </a:t>
            </a:r>
            <a:r>
              <a:rPr lang="en-GB" sz="2000" dirty="0" smtClean="0"/>
              <a:t>for local produce (corn mills, saw mills) and later for more industrial use in and around Dartford. Paper making and gunpowder very important.</a:t>
            </a:r>
            <a:br>
              <a:rPr lang="en-GB" sz="2000" dirty="0" smtClean="0"/>
            </a:br>
            <a:endParaRPr lang="en-GB" sz="2000" dirty="0" smtClean="0"/>
          </a:p>
          <a:p>
            <a:r>
              <a:rPr lang="en-GB" sz="2000" dirty="0" smtClean="0"/>
              <a:t>Some raw materials obtained locally, chalk, wool, wood and some shipped in, saltpetre, sulphur, ore</a:t>
            </a:r>
            <a:br>
              <a:rPr lang="en-GB" sz="2000" dirty="0" smtClean="0"/>
            </a:br>
            <a:endParaRPr lang="en-GB" sz="2000" dirty="0" smtClean="0"/>
          </a:p>
          <a:p>
            <a:r>
              <a:rPr lang="en-GB" sz="2000" dirty="0" smtClean="0"/>
              <a:t>Dartford important because close to London, access via </a:t>
            </a:r>
            <a:r>
              <a:rPr lang="en-GB" sz="2000" dirty="0"/>
              <a:t>R</a:t>
            </a:r>
            <a:r>
              <a:rPr lang="en-GB" sz="2000" dirty="0" smtClean="0"/>
              <a:t>iver Thames and on main route to Canterbury and Kent coast </a:t>
            </a:r>
          </a:p>
        </p:txBody>
      </p:sp>
      <p:sp>
        <p:nvSpPr>
          <p:cNvPr id="3" name="Slide Number Placeholder 2"/>
          <p:cNvSpPr>
            <a:spLocks noGrp="1"/>
          </p:cNvSpPr>
          <p:nvPr>
            <p:ph type="sldNum" sz="quarter" idx="12"/>
          </p:nvPr>
        </p:nvSpPr>
        <p:spPr/>
        <p:txBody>
          <a:bodyPr/>
          <a:lstStyle/>
          <a:p>
            <a:fld id="{4BD24DAB-28A1-4FB7-B2F5-66FD9EC50216}" type="slidenum">
              <a:rPr lang="en-GB" smtClean="0"/>
              <a:t>32</a:t>
            </a:fld>
            <a:endParaRPr lang="en-GB"/>
          </a:p>
        </p:txBody>
      </p:sp>
      <p:sp>
        <p:nvSpPr>
          <p:cNvPr id="4" name="Title 3"/>
          <p:cNvSpPr>
            <a:spLocks noGrp="1"/>
          </p:cNvSpPr>
          <p:nvPr>
            <p:ph type="title"/>
          </p:nvPr>
        </p:nvSpPr>
        <p:spPr/>
        <p:txBody>
          <a:bodyPr>
            <a:normAutofit/>
          </a:bodyPr>
          <a:lstStyle/>
          <a:p>
            <a:r>
              <a:rPr lang="en-GB" sz="3200" dirty="0" smtClean="0"/>
              <a:t>Summary: Industries along the </a:t>
            </a:r>
            <a:r>
              <a:rPr lang="en-GB" sz="3200" dirty="0" err="1" smtClean="0"/>
              <a:t>Darent</a:t>
            </a:r>
            <a:endParaRPr lang="en-GB" sz="3200" dirty="0"/>
          </a:p>
        </p:txBody>
      </p:sp>
    </p:spTree>
    <p:extLst>
      <p:ext uri="{BB962C8B-B14F-4D97-AF65-F5344CB8AC3E}">
        <p14:creationId xmlns:p14="http://schemas.microsoft.com/office/powerpoint/2010/main" val="1993088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33</a:t>
            </a:fld>
            <a:endParaRPr lang="en-GB"/>
          </a:p>
        </p:txBody>
      </p:sp>
      <p:sp>
        <p:nvSpPr>
          <p:cNvPr id="3" name="Title 2"/>
          <p:cNvSpPr>
            <a:spLocks noGrp="1"/>
          </p:cNvSpPr>
          <p:nvPr>
            <p:ph type="title"/>
          </p:nvPr>
        </p:nvSpPr>
        <p:spPr>
          <a:xfrm>
            <a:off x="683568" y="2636912"/>
            <a:ext cx="8229600" cy="1143000"/>
          </a:xfrm>
        </p:spPr>
        <p:txBody>
          <a:bodyPr>
            <a:normAutofit fontScale="90000"/>
          </a:bodyPr>
          <a:lstStyle/>
          <a:p>
            <a:pPr algn="ctr"/>
            <a:r>
              <a:rPr lang="en-GB" dirty="0" smtClean="0"/>
              <a:t>Thank you!</a:t>
            </a:r>
            <a:br>
              <a:rPr lang="en-GB" dirty="0" smtClean="0"/>
            </a:br>
            <a:r>
              <a:rPr lang="en-GB" dirty="0" smtClean="0"/>
              <a:t/>
            </a:r>
            <a:br>
              <a:rPr lang="en-GB" dirty="0" smtClean="0"/>
            </a:br>
            <a:r>
              <a:rPr lang="en-GB" dirty="0" smtClean="0"/>
              <a:t>Discussion</a:t>
            </a:r>
            <a:endParaRPr lang="en-GB" dirty="0"/>
          </a:p>
        </p:txBody>
      </p:sp>
    </p:spTree>
    <p:extLst>
      <p:ext uri="{BB962C8B-B14F-4D97-AF65-F5344CB8AC3E}">
        <p14:creationId xmlns:p14="http://schemas.microsoft.com/office/powerpoint/2010/main" val="362583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Wikipedia:</a:t>
            </a:r>
            <a:br>
              <a:rPr lang="en-GB" dirty="0" smtClean="0"/>
            </a:br>
            <a:r>
              <a:rPr lang="en-GB" i="1" dirty="0" smtClean="0"/>
              <a:t>en.</a:t>
            </a:r>
            <a:r>
              <a:rPr lang="en-GB" b="1" i="1" dirty="0" smtClean="0"/>
              <a:t>wikipedia</a:t>
            </a:r>
            <a:r>
              <a:rPr lang="en-GB" i="1" dirty="0" smtClean="0"/>
              <a:t>.org/</a:t>
            </a:r>
            <a:r>
              <a:rPr lang="en-GB" b="1" i="1" dirty="0" smtClean="0"/>
              <a:t>wiki</a:t>
            </a:r>
            <a:r>
              <a:rPr lang="en-GB" i="1" dirty="0" smtClean="0"/>
              <a:t>/</a:t>
            </a:r>
            <a:r>
              <a:rPr lang="en-GB" b="1" i="1" dirty="0" err="1" smtClean="0"/>
              <a:t>River</a:t>
            </a:r>
            <a:r>
              <a:rPr lang="en-GB" i="1" dirty="0" err="1" smtClean="0"/>
              <a:t>_</a:t>
            </a:r>
            <a:r>
              <a:rPr lang="en-GB" b="1" i="1" dirty="0" err="1" smtClean="0"/>
              <a:t>Darent</a:t>
            </a:r>
            <a:r>
              <a:rPr lang="en-GB" dirty="0" smtClean="0"/>
              <a:t>‎</a:t>
            </a:r>
            <a:br>
              <a:rPr lang="en-GB" dirty="0" smtClean="0"/>
            </a:br>
            <a:endParaRPr lang="en-GB" dirty="0"/>
          </a:p>
          <a:p>
            <a:r>
              <a:rPr lang="en-GB" dirty="0" smtClean="0"/>
              <a:t>Dartford town archive: </a:t>
            </a:r>
            <a:r>
              <a:rPr lang="en-GB" i="1" dirty="0"/>
              <a:t>www.</a:t>
            </a:r>
            <a:r>
              <a:rPr lang="en-GB" b="1" i="1" dirty="0"/>
              <a:t>dartford</a:t>
            </a:r>
            <a:r>
              <a:rPr lang="en-GB" i="1" dirty="0"/>
              <a:t>archive.org.uk/</a:t>
            </a:r>
            <a:r>
              <a:rPr lang="en-GB" dirty="0" smtClean="0"/>
              <a:t>‎</a:t>
            </a:r>
          </a:p>
          <a:p>
            <a:endParaRPr lang="en-GB" dirty="0"/>
          </a:p>
          <a:p>
            <a:r>
              <a:rPr lang="en-GB" dirty="0" smtClean="0"/>
              <a:t>For </a:t>
            </a:r>
            <a:r>
              <a:rPr lang="en-GB" smtClean="0"/>
              <a:t>further information</a:t>
            </a:r>
            <a:br>
              <a:rPr lang="en-GB" smtClean="0"/>
            </a:br>
            <a:r>
              <a:rPr lang="en-GB" i="1" smtClean="0"/>
              <a:t>www.woodlands-junior.kent.sch.uk/</a:t>
            </a:r>
            <a:r>
              <a:rPr lang="en-GB" b="1" i="1" smtClean="0"/>
              <a:t>river</a:t>
            </a:r>
            <a:endParaRPr lang="en-GB" dirty="0"/>
          </a:p>
          <a:p>
            <a:endParaRPr lang="en-GB" dirty="0"/>
          </a:p>
        </p:txBody>
      </p:sp>
      <p:sp>
        <p:nvSpPr>
          <p:cNvPr id="3" name="Slide Number Placeholder 2"/>
          <p:cNvSpPr>
            <a:spLocks noGrp="1"/>
          </p:cNvSpPr>
          <p:nvPr>
            <p:ph type="sldNum" sz="quarter" idx="12"/>
          </p:nvPr>
        </p:nvSpPr>
        <p:spPr/>
        <p:txBody>
          <a:bodyPr/>
          <a:lstStyle/>
          <a:p>
            <a:fld id="{4BD24DAB-28A1-4FB7-B2F5-66FD9EC50216}" type="slidenum">
              <a:rPr lang="en-GB" smtClean="0"/>
              <a:t>34</a:t>
            </a:fld>
            <a:endParaRPr lang="en-GB"/>
          </a:p>
        </p:txBody>
      </p:sp>
      <p:sp>
        <p:nvSpPr>
          <p:cNvPr id="4" name="Title 3"/>
          <p:cNvSpPr>
            <a:spLocks noGrp="1"/>
          </p:cNvSpPr>
          <p:nvPr>
            <p:ph type="title"/>
          </p:nvPr>
        </p:nvSpPr>
        <p:spPr/>
        <p:txBody>
          <a:bodyPr/>
          <a:lstStyle/>
          <a:p>
            <a:r>
              <a:rPr lang="en-GB" dirty="0" smtClean="0"/>
              <a:t>References</a:t>
            </a:r>
            <a:endParaRPr lang="en-GB" dirty="0"/>
          </a:p>
        </p:txBody>
      </p:sp>
    </p:spTree>
    <p:extLst>
      <p:ext uri="{BB962C8B-B14F-4D97-AF65-F5344CB8AC3E}">
        <p14:creationId xmlns:p14="http://schemas.microsoft.com/office/powerpoint/2010/main" val="100493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87624" y="1700808"/>
            <a:ext cx="6912768" cy="489654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1403648" y="1988840"/>
            <a:ext cx="7283152" cy="4392487"/>
          </a:xfrm>
        </p:spPr>
        <p:txBody>
          <a:bodyPr>
            <a:normAutofit/>
          </a:bodyPr>
          <a:lstStyle/>
          <a:p>
            <a:r>
              <a:rPr lang="en-GB" sz="2000" dirty="0" err="1" smtClean="0"/>
              <a:t>Westerham</a:t>
            </a:r>
            <a:r>
              <a:rPr lang="en-GB" sz="2000" dirty="0" smtClean="0"/>
              <a:t> Elm View mill: </a:t>
            </a:r>
            <a:r>
              <a:rPr lang="en-GB" sz="2000" dirty="0" smtClean="0">
                <a:solidFill>
                  <a:schemeClr val="accent3">
                    <a:lumMod val="60000"/>
                    <a:lumOff val="40000"/>
                  </a:schemeClr>
                </a:solidFill>
              </a:rPr>
              <a:t>corn</a:t>
            </a:r>
            <a:br>
              <a:rPr lang="en-GB" sz="2000" dirty="0" smtClean="0">
                <a:solidFill>
                  <a:schemeClr val="accent3">
                    <a:lumMod val="60000"/>
                    <a:lumOff val="40000"/>
                  </a:schemeClr>
                </a:solidFill>
              </a:rPr>
            </a:br>
            <a:endParaRPr lang="en-GB" sz="2000" dirty="0" smtClean="0">
              <a:solidFill>
                <a:schemeClr val="accent3">
                  <a:lumMod val="60000"/>
                  <a:lumOff val="40000"/>
                </a:schemeClr>
              </a:solidFill>
            </a:endParaRPr>
          </a:p>
          <a:p>
            <a:r>
              <a:rPr lang="en-GB" sz="2000" dirty="0" err="1" smtClean="0"/>
              <a:t>Darenth</a:t>
            </a:r>
            <a:r>
              <a:rPr lang="en-GB" sz="2000" dirty="0" smtClean="0"/>
              <a:t> (Tower Wood) mill: </a:t>
            </a:r>
            <a:r>
              <a:rPr lang="en-GB" sz="2000" dirty="0" smtClean="0">
                <a:solidFill>
                  <a:schemeClr val="accent3">
                    <a:lumMod val="60000"/>
                    <a:lumOff val="40000"/>
                  </a:schemeClr>
                </a:solidFill>
              </a:rPr>
              <a:t>corn</a:t>
            </a:r>
            <a:br>
              <a:rPr lang="en-GB" sz="2000" dirty="0" smtClean="0">
                <a:solidFill>
                  <a:schemeClr val="accent3">
                    <a:lumMod val="60000"/>
                    <a:lumOff val="40000"/>
                  </a:schemeClr>
                </a:solidFill>
              </a:rPr>
            </a:br>
            <a:endParaRPr lang="en-GB" sz="2000" dirty="0">
              <a:solidFill>
                <a:schemeClr val="accent3">
                  <a:lumMod val="60000"/>
                  <a:lumOff val="40000"/>
                </a:schemeClr>
              </a:solidFill>
            </a:endParaRPr>
          </a:p>
          <a:p>
            <a:r>
              <a:rPr lang="en-GB" sz="2000" dirty="0" err="1" smtClean="0"/>
              <a:t>Squerries</a:t>
            </a:r>
            <a:r>
              <a:rPr lang="en-GB" sz="2000" dirty="0" smtClean="0"/>
              <a:t> Spring Shaw mill: </a:t>
            </a:r>
            <a:r>
              <a:rPr lang="en-GB" sz="2000" dirty="0" smtClean="0">
                <a:solidFill>
                  <a:schemeClr val="accent3">
                    <a:lumMod val="60000"/>
                    <a:lumOff val="40000"/>
                  </a:schemeClr>
                </a:solidFill>
              </a:rPr>
              <a:t>corn</a:t>
            </a:r>
            <a:br>
              <a:rPr lang="en-GB" sz="2000" dirty="0" smtClean="0">
                <a:solidFill>
                  <a:schemeClr val="accent3">
                    <a:lumMod val="60000"/>
                    <a:lumOff val="40000"/>
                  </a:schemeClr>
                </a:solidFill>
              </a:rPr>
            </a:br>
            <a:endParaRPr lang="en-GB" sz="2000" dirty="0">
              <a:solidFill>
                <a:schemeClr val="accent3">
                  <a:lumMod val="60000"/>
                  <a:lumOff val="40000"/>
                </a:schemeClr>
              </a:solidFill>
            </a:endParaRPr>
          </a:p>
          <a:p>
            <a:r>
              <a:rPr lang="en-GB" sz="2000" dirty="0" smtClean="0"/>
              <a:t>Valence pump, Brasted: </a:t>
            </a:r>
            <a:r>
              <a:rPr lang="en-GB" sz="2000" dirty="0" smtClean="0">
                <a:solidFill>
                  <a:srgbClr val="00B0F0"/>
                </a:solidFill>
              </a:rPr>
              <a:t>water pumping</a:t>
            </a:r>
            <a:br>
              <a:rPr lang="en-GB" sz="2000" dirty="0" smtClean="0">
                <a:solidFill>
                  <a:srgbClr val="00B0F0"/>
                </a:solidFill>
              </a:rPr>
            </a:br>
            <a:endParaRPr lang="en-GB" sz="2000" dirty="0" smtClean="0">
              <a:solidFill>
                <a:srgbClr val="00B0F0"/>
              </a:solidFill>
            </a:endParaRPr>
          </a:p>
          <a:p>
            <a:r>
              <a:rPr lang="en-GB" sz="2000" dirty="0" smtClean="0"/>
              <a:t>Brasted mill: </a:t>
            </a:r>
            <a:r>
              <a:rPr lang="en-GB" sz="2000" dirty="0" smtClean="0">
                <a:solidFill>
                  <a:schemeClr val="accent3">
                    <a:lumMod val="60000"/>
                    <a:lumOff val="40000"/>
                  </a:schemeClr>
                </a:solidFill>
              </a:rPr>
              <a:t>corn</a:t>
            </a:r>
            <a:br>
              <a:rPr lang="en-GB" sz="2000" dirty="0" smtClean="0">
                <a:solidFill>
                  <a:schemeClr val="accent3">
                    <a:lumMod val="60000"/>
                    <a:lumOff val="40000"/>
                  </a:schemeClr>
                </a:solidFill>
              </a:rPr>
            </a:br>
            <a:endParaRPr lang="en-GB" sz="2000" dirty="0">
              <a:solidFill>
                <a:schemeClr val="accent3">
                  <a:lumMod val="60000"/>
                  <a:lumOff val="40000"/>
                </a:schemeClr>
              </a:solidFill>
            </a:endParaRPr>
          </a:p>
          <a:p>
            <a:r>
              <a:rPr lang="en-GB" sz="2000" dirty="0" smtClean="0"/>
              <a:t>Sundridge mill: </a:t>
            </a:r>
            <a:r>
              <a:rPr lang="en-GB" sz="2000" dirty="0" smtClean="0">
                <a:solidFill>
                  <a:srgbClr val="00B050"/>
                </a:solidFill>
              </a:rPr>
              <a:t>paper making</a:t>
            </a:r>
            <a:r>
              <a:rPr lang="en-GB" sz="2000" dirty="0" smtClean="0"/>
              <a:t>, then </a:t>
            </a:r>
            <a:r>
              <a:rPr lang="en-GB" sz="2000" dirty="0" smtClean="0">
                <a:solidFill>
                  <a:srgbClr val="FFC000"/>
                </a:solidFill>
              </a:rPr>
              <a:t>laundry</a:t>
            </a:r>
            <a:br>
              <a:rPr lang="en-GB" sz="2000" dirty="0" smtClean="0">
                <a:solidFill>
                  <a:srgbClr val="FFC000"/>
                </a:solidFill>
              </a:rPr>
            </a:br>
            <a:endParaRPr lang="en-GB" sz="2000" dirty="0" smtClean="0">
              <a:solidFill>
                <a:srgbClr val="FFC000"/>
              </a:solidFill>
            </a:endParaRPr>
          </a:p>
          <a:p>
            <a:r>
              <a:rPr lang="en-GB" sz="2000" dirty="0" smtClean="0"/>
              <a:t>Chipstead mill, </a:t>
            </a:r>
            <a:r>
              <a:rPr lang="en-GB" sz="2000" dirty="0" err="1" smtClean="0"/>
              <a:t>Chevening</a:t>
            </a:r>
            <a:r>
              <a:rPr lang="en-GB" sz="2000" dirty="0" smtClean="0"/>
              <a:t>: </a:t>
            </a:r>
            <a:r>
              <a:rPr lang="en-GB" sz="2000" dirty="0" smtClean="0">
                <a:solidFill>
                  <a:schemeClr val="accent6">
                    <a:lumMod val="60000"/>
                    <a:lumOff val="40000"/>
                  </a:schemeClr>
                </a:solidFill>
              </a:rPr>
              <a:t>roller milling plant</a:t>
            </a:r>
          </a:p>
        </p:txBody>
      </p:sp>
      <p:sp>
        <p:nvSpPr>
          <p:cNvPr id="3" name="Slide Number Placeholder 2"/>
          <p:cNvSpPr>
            <a:spLocks noGrp="1"/>
          </p:cNvSpPr>
          <p:nvPr>
            <p:ph type="sldNum" sz="quarter" idx="12"/>
          </p:nvPr>
        </p:nvSpPr>
        <p:spPr/>
        <p:txBody>
          <a:bodyPr/>
          <a:lstStyle/>
          <a:p>
            <a:fld id="{4BD24DAB-28A1-4FB7-B2F5-66FD9EC50216}" type="slidenum">
              <a:rPr lang="en-GB" smtClean="0"/>
              <a:t>4</a:t>
            </a:fld>
            <a:endParaRPr lang="en-GB"/>
          </a:p>
        </p:txBody>
      </p:sp>
      <p:sp>
        <p:nvSpPr>
          <p:cNvPr id="4" name="Title 3"/>
          <p:cNvSpPr>
            <a:spLocks noGrp="1"/>
          </p:cNvSpPr>
          <p:nvPr>
            <p:ph type="title"/>
          </p:nvPr>
        </p:nvSpPr>
        <p:spPr/>
        <p:txBody>
          <a:bodyPr>
            <a:normAutofit/>
          </a:bodyPr>
          <a:lstStyle/>
          <a:p>
            <a:pPr algn="ctr"/>
            <a:r>
              <a:rPr lang="en-GB" sz="3200" dirty="0" err="1"/>
              <a:t>Westerham</a:t>
            </a:r>
            <a:r>
              <a:rPr lang="en-GB" sz="3200" dirty="0"/>
              <a:t> -Sevenoaks </a:t>
            </a:r>
            <a:r>
              <a:rPr lang="en-GB" sz="3200" dirty="0" smtClean="0"/>
              <a:t/>
            </a:r>
            <a:br>
              <a:rPr lang="en-GB" sz="3200" dirty="0" smtClean="0"/>
            </a:br>
            <a:r>
              <a:rPr lang="en-GB" sz="3200" dirty="0" smtClean="0"/>
              <a:t>Mainly </a:t>
            </a:r>
            <a:r>
              <a:rPr lang="en-GB" sz="3200" dirty="0"/>
              <a:t>corn mills or water </a:t>
            </a:r>
            <a:r>
              <a:rPr lang="en-GB" sz="3200" dirty="0" smtClean="0"/>
              <a:t>pumping</a:t>
            </a:r>
            <a:endParaRPr lang="en-GB" sz="3200" dirty="0"/>
          </a:p>
        </p:txBody>
      </p:sp>
    </p:spTree>
    <p:extLst>
      <p:ext uri="{BB962C8B-B14F-4D97-AF65-F5344CB8AC3E}">
        <p14:creationId xmlns:p14="http://schemas.microsoft.com/office/powerpoint/2010/main" val="651254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5</a:t>
            </a:fld>
            <a:endParaRPr lang="en-GB"/>
          </a:p>
        </p:txBody>
      </p:sp>
      <p:pic>
        <p:nvPicPr>
          <p:cNvPr id="10244" name="Picture 4" descr="File:Westerham 1912.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0382" y="1268760"/>
            <a:ext cx="6768752" cy="41966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err="1" smtClean="0"/>
              <a:t>Westerham</a:t>
            </a:r>
            <a:r>
              <a:rPr lang="en-GB" sz="3200" dirty="0" smtClean="0"/>
              <a:t> Mill, ca 1912</a:t>
            </a:r>
            <a:endParaRPr lang="en-GB" sz="3200" dirty="0"/>
          </a:p>
        </p:txBody>
      </p:sp>
      <p:sp>
        <p:nvSpPr>
          <p:cNvPr id="3" name="TextBox 2"/>
          <p:cNvSpPr txBox="1"/>
          <p:nvPr/>
        </p:nvSpPr>
        <p:spPr>
          <a:xfrm>
            <a:off x="1732039" y="5808041"/>
            <a:ext cx="6264696" cy="646331"/>
          </a:xfrm>
          <a:prstGeom prst="rect">
            <a:avLst/>
          </a:prstGeom>
          <a:noFill/>
        </p:spPr>
        <p:txBody>
          <a:bodyPr wrap="square" rtlCol="0">
            <a:spAutoFit/>
          </a:bodyPr>
          <a:lstStyle/>
          <a:p>
            <a:pPr algn="ctr"/>
            <a:r>
              <a:rPr lang="en-GB" b="1" dirty="0" smtClean="0"/>
              <a:t>Corn mill</a:t>
            </a:r>
            <a:r>
              <a:rPr lang="en-GB" dirty="0" smtClean="0"/>
              <a:t> originally, </a:t>
            </a:r>
          </a:p>
          <a:p>
            <a:pPr algn="ctr"/>
            <a:r>
              <a:rPr lang="en-GB" dirty="0" smtClean="0"/>
              <a:t>converted to </a:t>
            </a:r>
            <a:r>
              <a:rPr lang="en-GB" b="1" dirty="0" smtClean="0"/>
              <a:t>pump water </a:t>
            </a:r>
            <a:r>
              <a:rPr lang="en-GB" dirty="0" smtClean="0"/>
              <a:t>to </a:t>
            </a:r>
            <a:r>
              <a:rPr lang="en-GB" dirty="0" err="1" smtClean="0"/>
              <a:t>Westerham</a:t>
            </a:r>
            <a:r>
              <a:rPr lang="en-GB" dirty="0" smtClean="0"/>
              <a:t> in 1890 </a:t>
            </a:r>
            <a:endParaRPr lang="en-GB" dirty="0"/>
          </a:p>
        </p:txBody>
      </p:sp>
    </p:spTree>
    <p:extLst>
      <p:ext uri="{BB962C8B-B14F-4D97-AF65-F5344CB8AC3E}">
        <p14:creationId xmlns:p14="http://schemas.microsoft.com/office/powerpoint/2010/main" val="238293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D24DAB-28A1-4FB7-B2F5-66FD9EC50216}" type="slidenum">
              <a:rPr lang="en-GB" smtClean="0"/>
              <a:t>6</a:t>
            </a:fld>
            <a:endParaRPr lang="en-GB"/>
          </a:p>
        </p:txBody>
      </p:sp>
      <p:pic>
        <p:nvPicPr>
          <p:cNvPr id="12290" name="Picture 2" descr="http://upload.wikimedia.org/wikipedia/commons/f/f4/Brasted_19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417638"/>
            <a:ext cx="6984776" cy="438075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3200" dirty="0" smtClean="0"/>
              <a:t>Brasted Mill, ca 1906</a:t>
            </a:r>
            <a:endParaRPr lang="en-GB" sz="3200" dirty="0"/>
          </a:p>
        </p:txBody>
      </p:sp>
      <p:sp>
        <p:nvSpPr>
          <p:cNvPr id="5" name="TextBox 4"/>
          <p:cNvSpPr txBox="1"/>
          <p:nvPr/>
        </p:nvSpPr>
        <p:spPr>
          <a:xfrm>
            <a:off x="1732039" y="5939988"/>
            <a:ext cx="6264696" cy="369332"/>
          </a:xfrm>
          <a:prstGeom prst="rect">
            <a:avLst/>
          </a:prstGeom>
          <a:noFill/>
        </p:spPr>
        <p:txBody>
          <a:bodyPr wrap="square" rtlCol="0">
            <a:spAutoFit/>
          </a:bodyPr>
          <a:lstStyle/>
          <a:p>
            <a:pPr algn="ctr"/>
            <a:r>
              <a:rPr lang="en-GB" b="1" dirty="0" smtClean="0"/>
              <a:t>Corn mill </a:t>
            </a:r>
            <a:r>
              <a:rPr lang="en-GB" dirty="0" smtClean="0"/>
              <a:t>originally, now a house</a:t>
            </a:r>
          </a:p>
        </p:txBody>
      </p:sp>
    </p:spTree>
    <p:extLst>
      <p:ext uri="{BB962C8B-B14F-4D97-AF65-F5344CB8AC3E}">
        <p14:creationId xmlns:p14="http://schemas.microsoft.com/office/powerpoint/2010/main" val="2955614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600" y="1484784"/>
            <a:ext cx="6912768" cy="460851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1187624" y="2060847"/>
            <a:ext cx="7416824" cy="3456385"/>
          </a:xfrm>
        </p:spPr>
        <p:txBody>
          <a:bodyPr>
            <a:noAutofit/>
          </a:bodyPr>
          <a:lstStyle/>
          <a:p>
            <a:r>
              <a:rPr lang="en-GB" sz="2000" dirty="0"/>
              <a:t>Dunton </a:t>
            </a:r>
            <a:r>
              <a:rPr lang="en-GB" sz="2000" dirty="0" smtClean="0"/>
              <a:t>Green, Longford mill: </a:t>
            </a:r>
            <a:r>
              <a:rPr lang="en-GB" sz="2000" dirty="0" smtClean="0">
                <a:solidFill>
                  <a:schemeClr val="accent3">
                    <a:lumMod val="60000"/>
                    <a:lumOff val="40000"/>
                  </a:schemeClr>
                </a:solidFill>
              </a:rPr>
              <a:t>corn</a:t>
            </a:r>
            <a:br>
              <a:rPr lang="en-GB" sz="2000" dirty="0" smtClean="0">
                <a:solidFill>
                  <a:schemeClr val="accent3">
                    <a:lumMod val="60000"/>
                    <a:lumOff val="40000"/>
                  </a:schemeClr>
                </a:solidFill>
              </a:rPr>
            </a:br>
            <a:endParaRPr lang="en-GB" sz="2000" dirty="0" smtClean="0">
              <a:solidFill>
                <a:schemeClr val="accent3">
                  <a:lumMod val="60000"/>
                  <a:lumOff val="40000"/>
                </a:schemeClr>
              </a:solidFill>
            </a:endParaRPr>
          </a:p>
          <a:p>
            <a:r>
              <a:rPr lang="en-GB" sz="2000" dirty="0" smtClean="0"/>
              <a:t>Otford mill: corn mill, then </a:t>
            </a:r>
            <a:r>
              <a:rPr lang="en-GB" sz="2000" dirty="0" smtClean="0">
                <a:solidFill>
                  <a:schemeClr val="bg1">
                    <a:lumMod val="65000"/>
                  </a:schemeClr>
                </a:solidFill>
              </a:rPr>
              <a:t>saw mill</a:t>
            </a:r>
            <a:br>
              <a:rPr lang="en-GB" sz="2000" dirty="0" smtClean="0">
                <a:solidFill>
                  <a:schemeClr val="bg1">
                    <a:lumMod val="65000"/>
                  </a:schemeClr>
                </a:solidFill>
              </a:rPr>
            </a:br>
            <a:endParaRPr lang="en-GB" sz="2000" dirty="0" smtClean="0">
              <a:solidFill>
                <a:schemeClr val="bg1">
                  <a:lumMod val="65000"/>
                </a:schemeClr>
              </a:solidFill>
            </a:endParaRPr>
          </a:p>
          <a:p>
            <a:r>
              <a:rPr lang="en-GB" sz="2000" dirty="0" smtClean="0"/>
              <a:t>Shoreham, upper mill: </a:t>
            </a:r>
            <a:r>
              <a:rPr lang="en-GB" sz="2000" dirty="0" smtClean="0">
                <a:solidFill>
                  <a:schemeClr val="accent3">
                    <a:lumMod val="60000"/>
                    <a:lumOff val="40000"/>
                  </a:schemeClr>
                </a:solidFill>
              </a:rPr>
              <a:t>corn</a:t>
            </a:r>
            <a:br>
              <a:rPr lang="en-GB" sz="2000" dirty="0" smtClean="0">
                <a:solidFill>
                  <a:schemeClr val="accent3">
                    <a:lumMod val="60000"/>
                    <a:lumOff val="40000"/>
                  </a:schemeClr>
                </a:solidFill>
              </a:rPr>
            </a:br>
            <a:endParaRPr lang="en-GB" sz="2000" dirty="0" smtClean="0">
              <a:solidFill>
                <a:schemeClr val="accent3">
                  <a:lumMod val="60000"/>
                  <a:lumOff val="40000"/>
                </a:schemeClr>
              </a:solidFill>
            </a:endParaRPr>
          </a:p>
          <a:p>
            <a:r>
              <a:rPr lang="en-GB" sz="2000" dirty="0" smtClean="0"/>
              <a:t>Shoreham, lower mill: </a:t>
            </a:r>
            <a:r>
              <a:rPr lang="en-GB" sz="2000" dirty="0" err="1" smtClean="0">
                <a:solidFill>
                  <a:schemeClr val="accent2">
                    <a:lumMod val="75000"/>
                  </a:schemeClr>
                </a:solidFill>
              </a:rPr>
              <a:t>fulling</a:t>
            </a:r>
            <a:r>
              <a:rPr lang="en-GB" sz="2000" dirty="0" smtClean="0"/>
              <a:t>, then </a:t>
            </a:r>
            <a:r>
              <a:rPr lang="en-GB" sz="2000" dirty="0" smtClean="0">
                <a:solidFill>
                  <a:srgbClr val="00B050"/>
                </a:solidFill>
              </a:rPr>
              <a:t>paper</a:t>
            </a:r>
            <a:r>
              <a:rPr lang="en-GB" sz="2000" dirty="0" smtClean="0"/>
              <a:t> </a:t>
            </a:r>
            <a:r>
              <a:rPr lang="en-GB" sz="2000" dirty="0" smtClean="0">
                <a:solidFill>
                  <a:srgbClr val="00B050"/>
                </a:solidFill>
              </a:rPr>
              <a:t>mill</a:t>
            </a:r>
            <a:br>
              <a:rPr lang="en-GB" sz="2000" dirty="0" smtClean="0">
                <a:solidFill>
                  <a:srgbClr val="00B050"/>
                </a:solidFill>
              </a:rPr>
            </a:br>
            <a:endParaRPr lang="en-GB" sz="2000" dirty="0" smtClean="0">
              <a:solidFill>
                <a:srgbClr val="00B050"/>
              </a:solidFill>
            </a:endParaRPr>
          </a:p>
          <a:p>
            <a:r>
              <a:rPr lang="en-GB" sz="2000" dirty="0" err="1" smtClean="0"/>
              <a:t>Eynsford</a:t>
            </a:r>
            <a:r>
              <a:rPr lang="en-GB" sz="2000" dirty="0" smtClean="0"/>
              <a:t>, Wood mill: </a:t>
            </a:r>
            <a:r>
              <a:rPr lang="en-GB" sz="2000" dirty="0" smtClean="0">
                <a:solidFill>
                  <a:schemeClr val="accent3">
                    <a:lumMod val="60000"/>
                    <a:lumOff val="40000"/>
                  </a:schemeClr>
                </a:solidFill>
              </a:rPr>
              <a:t>corn</a:t>
            </a:r>
            <a:r>
              <a:rPr lang="en-GB" sz="2000" dirty="0" smtClean="0"/>
              <a:t> and/or </a:t>
            </a:r>
            <a:r>
              <a:rPr lang="en-GB" sz="2000" dirty="0" smtClean="0">
                <a:solidFill>
                  <a:schemeClr val="bg1">
                    <a:lumMod val="65000"/>
                  </a:schemeClr>
                </a:solidFill>
              </a:rPr>
              <a:t>saw</a:t>
            </a:r>
            <a:r>
              <a:rPr lang="en-GB" sz="2000" dirty="0" smtClean="0"/>
              <a:t> </a:t>
            </a:r>
            <a:r>
              <a:rPr lang="en-GB" sz="2000" dirty="0" smtClean="0">
                <a:solidFill>
                  <a:schemeClr val="bg1">
                    <a:lumMod val="65000"/>
                  </a:schemeClr>
                </a:solidFill>
              </a:rPr>
              <a:t>mill</a:t>
            </a:r>
            <a:br>
              <a:rPr lang="en-GB" sz="2000" dirty="0" smtClean="0">
                <a:solidFill>
                  <a:schemeClr val="bg1">
                    <a:lumMod val="65000"/>
                  </a:schemeClr>
                </a:solidFill>
              </a:rPr>
            </a:br>
            <a:endParaRPr lang="en-GB" sz="2000" dirty="0" smtClean="0">
              <a:solidFill>
                <a:schemeClr val="bg1">
                  <a:lumMod val="65000"/>
                </a:schemeClr>
              </a:solidFill>
            </a:endParaRPr>
          </a:p>
          <a:p>
            <a:r>
              <a:rPr lang="en-GB" sz="2000" dirty="0" err="1" smtClean="0"/>
              <a:t>Farningham</a:t>
            </a:r>
            <a:r>
              <a:rPr lang="en-GB" sz="2000" dirty="0" smtClean="0"/>
              <a:t> mill, </a:t>
            </a:r>
            <a:r>
              <a:rPr lang="en-GB" sz="2000" dirty="0" smtClean="0">
                <a:solidFill>
                  <a:schemeClr val="accent3">
                    <a:lumMod val="60000"/>
                    <a:lumOff val="40000"/>
                  </a:schemeClr>
                </a:solidFill>
              </a:rPr>
              <a:t>corn</a:t>
            </a:r>
            <a:r>
              <a:rPr lang="en-GB" sz="2000" dirty="0" smtClean="0"/>
              <a:t>, then </a:t>
            </a:r>
            <a:r>
              <a:rPr lang="en-GB" sz="2000" dirty="0">
                <a:solidFill>
                  <a:schemeClr val="bg1">
                    <a:lumMod val="65000"/>
                  </a:schemeClr>
                </a:solidFill>
              </a:rPr>
              <a:t>saw mill</a:t>
            </a:r>
          </a:p>
          <a:p>
            <a:pPr marL="109728" indent="0">
              <a:buNone/>
            </a:pPr>
            <a:endParaRPr lang="en-GB" sz="2000" dirty="0"/>
          </a:p>
        </p:txBody>
      </p:sp>
      <p:sp>
        <p:nvSpPr>
          <p:cNvPr id="3" name="Slide Number Placeholder 2"/>
          <p:cNvSpPr>
            <a:spLocks noGrp="1"/>
          </p:cNvSpPr>
          <p:nvPr>
            <p:ph type="sldNum" sz="quarter" idx="12"/>
          </p:nvPr>
        </p:nvSpPr>
        <p:spPr/>
        <p:txBody>
          <a:bodyPr/>
          <a:lstStyle/>
          <a:p>
            <a:fld id="{4BD24DAB-28A1-4FB7-B2F5-66FD9EC50216}" type="slidenum">
              <a:rPr lang="en-GB" smtClean="0"/>
              <a:t>7</a:t>
            </a:fld>
            <a:endParaRPr lang="en-GB"/>
          </a:p>
        </p:txBody>
      </p:sp>
      <p:sp>
        <p:nvSpPr>
          <p:cNvPr id="4" name="Title 3"/>
          <p:cNvSpPr>
            <a:spLocks noGrp="1"/>
          </p:cNvSpPr>
          <p:nvPr>
            <p:ph type="title"/>
          </p:nvPr>
        </p:nvSpPr>
        <p:spPr/>
        <p:txBody>
          <a:bodyPr>
            <a:normAutofit fontScale="90000"/>
          </a:bodyPr>
          <a:lstStyle/>
          <a:p>
            <a:pPr algn="ctr"/>
            <a:r>
              <a:rPr lang="en-GB" sz="3000" dirty="0" smtClean="0"/>
              <a:t>Sevenoaks-Dartford</a:t>
            </a:r>
            <a:br>
              <a:rPr lang="en-GB" sz="3000" dirty="0" smtClean="0"/>
            </a:br>
            <a:r>
              <a:rPr lang="en-GB" sz="3000" dirty="0" smtClean="0"/>
              <a:t>More corn mills and some industries</a:t>
            </a:r>
            <a:br>
              <a:rPr lang="en-GB" sz="3000" dirty="0" smtClean="0"/>
            </a:br>
            <a:endParaRPr lang="en-GB" sz="3000" dirty="0"/>
          </a:p>
        </p:txBody>
      </p:sp>
    </p:spTree>
    <p:extLst>
      <p:ext uri="{BB962C8B-B14F-4D97-AF65-F5344CB8AC3E}">
        <p14:creationId xmlns:p14="http://schemas.microsoft.com/office/powerpoint/2010/main" val="593528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D24DAB-28A1-4FB7-B2F5-66FD9EC50216}" type="slidenum">
              <a:rPr lang="en-GB" smtClean="0"/>
              <a:t>8</a:t>
            </a:fld>
            <a:endParaRPr lang="en-GB"/>
          </a:p>
        </p:txBody>
      </p:sp>
      <p:sp>
        <p:nvSpPr>
          <p:cNvPr id="4" name="Title 3"/>
          <p:cNvSpPr>
            <a:spLocks noGrp="1"/>
          </p:cNvSpPr>
          <p:nvPr>
            <p:ph type="title"/>
          </p:nvPr>
        </p:nvSpPr>
        <p:spPr/>
        <p:txBody>
          <a:bodyPr>
            <a:normAutofit/>
          </a:bodyPr>
          <a:lstStyle/>
          <a:p>
            <a:pPr algn="ctr"/>
            <a:r>
              <a:rPr lang="en-GB" sz="3200" dirty="0" smtClean="0"/>
              <a:t>Otford mill</a:t>
            </a:r>
            <a:endParaRPr lang="en-GB" sz="3200" dirty="0"/>
          </a:p>
        </p:txBody>
      </p:sp>
      <p:pic>
        <p:nvPicPr>
          <p:cNvPr id="7170" name="Picture 2" descr="34_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1340768"/>
            <a:ext cx="6696744" cy="39120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9751" y="5320553"/>
            <a:ext cx="7376465" cy="646331"/>
          </a:xfrm>
          <a:prstGeom prst="rect">
            <a:avLst/>
          </a:prstGeom>
          <a:solidFill>
            <a:schemeClr val="bg1"/>
          </a:solidFill>
        </p:spPr>
        <p:txBody>
          <a:bodyPr wrap="square" rtlCol="0">
            <a:spAutoFit/>
          </a:bodyPr>
          <a:lstStyle/>
          <a:p>
            <a:pPr algn="ctr"/>
            <a:r>
              <a:rPr lang="en-GB" dirty="0" smtClean="0"/>
              <a:t>Originally, a </a:t>
            </a:r>
            <a:r>
              <a:rPr lang="en-GB" b="1" dirty="0" smtClean="0"/>
              <a:t>corn mill </a:t>
            </a:r>
            <a:r>
              <a:rPr lang="en-GB" dirty="0" smtClean="0"/>
              <a:t>, later a </a:t>
            </a:r>
            <a:r>
              <a:rPr lang="en-GB" b="1" dirty="0" smtClean="0"/>
              <a:t>saw mill</a:t>
            </a:r>
          </a:p>
          <a:p>
            <a:pPr algn="ctr"/>
            <a:r>
              <a:rPr lang="en-GB" dirty="0" smtClean="0"/>
              <a:t>Burnt down in 1924</a:t>
            </a:r>
            <a:endParaRPr lang="en-GB" dirty="0"/>
          </a:p>
        </p:txBody>
      </p:sp>
    </p:spTree>
    <p:extLst>
      <p:ext uri="{BB962C8B-B14F-4D97-AF65-F5344CB8AC3E}">
        <p14:creationId xmlns:p14="http://schemas.microsoft.com/office/powerpoint/2010/main" val="423614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1340768"/>
            <a:ext cx="8208912" cy="511256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551384" y="1697352"/>
            <a:ext cx="8229600" cy="4755984"/>
          </a:xfrm>
        </p:spPr>
        <p:txBody>
          <a:bodyPr>
            <a:normAutofit fontScale="92500" lnSpcReduction="20000"/>
          </a:bodyPr>
          <a:lstStyle/>
          <a:p>
            <a:r>
              <a:rPr lang="en-GB" b="1" dirty="0" smtClean="0">
                <a:latin typeface="Calibri" panose="020F0502020204030204" pitchFamily="34" charset="0"/>
              </a:rPr>
              <a:t>Horton Kirby: </a:t>
            </a:r>
          </a:p>
          <a:p>
            <a:pPr lvl="1"/>
            <a:r>
              <a:rPr lang="en-GB" dirty="0" smtClean="0">
                <a:latin typeface="Calibri" panose="020F0502020204030204" pitchFamily="34" charset="0"/>
              </a:rPr>
              <a:t>Westminster mill: </a:t>
            </a:r>
            <a:r>
              <a:rPr lang="en-GB" dirty="0" smtClean="0">
                <a:solidFill>
                  <a:srgbClr val="FFC000"/>
                </a:solidFill>
                <a:latin typeface="Calibri" panose="020F0502020204030204" pitchFamily="34" charset="0"/>
              </a:rPr>
              <a:t>corn</a:t>
            </a:r>
            <a:r>
              <a:rPr lang="en-GB" dirty="0" smtClean="0">
                <a:latin typeface="Calibri" panose="020F0502020204030204" pitchFamily="34" charset="0"/>
              </a:rPr>
              <a:t>, electricity, shoe laces, housing</a:t>
            </a:r>
          </a:p>
          <a:p>
            <a:pPr lvl="1"/>
            <a:r>
              <a:rPr lang="en-GB" dirty="0" smtClean="0">
                <a:solidFill>
                  <a:srgbClr val="00B050"/>
                </a:solidFill>
                <a:latin typeface="Calibri" panose="020F0502020204030204" pitchFamily="34" charset="0"/>
              </a:rPr>
              <a:t>Paper mill</a:t>
            </a:r>
            <a:r>
              <a:rPr lang="en-GB" dirty="0" smtClean="0">
                <a:latin typeface="Calibri" panose="020F0502020204030204" pitchFamily="34" charset="0"/>
              </a:rPr>
              <a:t>: once two </a:t>
            </a:r>
            <a:r>
              <a:rPr lang="en-GB" dirty="0" smtClean="0">
                <a:solidFill>
                  <a:srgbClr val="FFC000"/>
                </a:solidFill>
                <a:latin typeface="Calibri" panose="020F0502020204030204" pitchFamily="34" charset="0"/>
              </a:rPr>
              <a:t>corn</a:t>
            </a:r>
            <a:r>
              <a:rPr lang="en-GB" dirty="0" smtClean="0">
                <a:latin typeface="Calibri" panose="020F0502020204030204" pitchFamily="34" charset="0"/>
              </a:rPr>
              <a:t> mills and a forge. </a:t>
            </a:r>
            <a:r>
              <a:rPr lang="en-GB" dirty="0" smtClean="0">
                <a:solidFill>
                  <a:srgbClr val="00B050"/>
                </a:solidFill>
                <a:latin typeface="Calibri" panose="020F0502020204030204" pitchFamily="34" charset="0"/>
              </a:rPr>
              <a:t>Paper</a:t>
            </a:r>
            <a:r>
              <a:rPr lang="en-GB" dirty="0" smtClean="0">
                <a:latin typeface="Calibri" panose="020F0502020204030204" pitchFamily="34" charset="0"/>
              </a:rPr>
              <a:t> from this mill used for the </a:t>
            </a:r>
            <a:r>
              <a:rPr lang="en-GB" dirty="0" err="1" smtClean="0">
                <a:latin typeface="Calibri" panose="020F0502020204030204" pitchFamily="34" charset="0"/>
              </a:rPr>
              <a:t>Tatler</a:t>
            </a:r>
            <a:endParaRPr lang="en-GB" dirty="0" smtClean="0">
              <a:latin typeface="Calibri" panose="020F0502020204030204" pitchFamily="34" charset="0"/>
            </a:endParaRPr>
          </a:p>
          <a:p>
            <a:pPr lvl="1"/>
            <a:r>
              <a:rPr lang="en-GB" dirty="0">
                <a:latin typeface="Calibri" panose="020F0502020204030204" pitchFamily="34" charset="0"/>
              </a:rPr>
              <a:t>Franks generating station; late 19</a:t>
            </a:r>
            <a:r>
              <a:rPr lang="en-GB" baseline="30000" dirty="0">
                <a:latin typeface="Calibri" panose="020F0502020204030204" pitchFamily="34" charset="0"/>
              </a:rPr>
              <a:t>th</a:t>
            </a:r>
            <a:r>
              <a:rPr lang="en-GB" dirty="0">
                <a:latin typeface="Calibri" panose="020F0502020204030204" pitchFamily="34" charset="0"/>
              </a:rPr>
              <a:t> century, electricity for Franks </a:t>
            </a:r>
            <a:r>
              <a:rPr lang="en-GB" dirty="0" smtClean="0">
                <a:latin typeface="Calibri" panose="020F0502020204030204" pitchFamily="34" charset="0"/>
              </a:rPr>
              <a:t>Hall</a:t>
            </a:r>
          </a:p>
          <a:p>
            <a:pPr marL="393192" lvl="1" indent="0">
              <a:buNone/>
            </a:pPr>
            <a:endParaRPr lang="en-GB" dirty="0" smtClean="0">
              <a:latin typeface="Calibri" panose="020F0502020204030204" pitchFamily="34" charset="0"/>
            </a:endParaRPr>
          </a:p>
          <a:p>
            <a:r>
              <a:rPr lang="en-GB" b="1" dirty="0" smtClean="0">
                <a:latin typeface="Calibri" panose="020F0502020204030204" pitchFamily="34" charset="0"/>
              </a:rPr>
              <a:t>Sutton at Hone</a:t>
            </a:r>
          </a:p>
          <a:p>
            <a:pPr lvl="1"/>
            <a:r>
              <a:rPr lang="en-GB" dirty="0" smtClean="0">
                <a:latin typeface="Calibri" panose="020F0502020204030204" pitchFamily="34" charset="0"/>
              </a:rPr>
              <a:t>Frog Lane mill: </a:t>
            </a:r>
            <a:r>
              <a:rPr lang="en-GB" dirty="0" smtClean="0">
                <a:solidFill>
                  <a:srgbClr val="FFC000"/>
                </a:solidFill>
                <a:latin typeface="Calibri" panose="020F0502020204030204" pitchFamily="34" charset="0"/>
              </a:rPr>
              <a:t>corn</a:t>
            </a:r>
          </a:p>
          <a:p>
            <a:pPr lvl="1"/>
            <a:r>
              <a:rPr lang="en-GB" dirty="0" smtClean="0">
                <a:latin typeface="Calibri" panose="020F0502020204030204" pitchFamily="34" charset="0"/>
              </a:rPr>
              <a:t>Old mill farm: </a:t>
            </a:r>
            <a:r>
              <a:rPr lang="en-GB" dirty="0" smtClean="0">
                <a:solidFill>
                  <a:srgbClr val="FFC000"/>
                </a:solidFill>
                <a:latin typeface="Calibri" panose="020F0502020204030204" pitchFamily="34" charset="0"/>
              </a:rPr>
              <a:t>corn</a:t>
            </a:r>
          </a:p>
          <a:p>
            <a:pPr lvl="1"/>
            <a:r>
              <a:rPr lang="en-GB" dirty="0" smtClean="0">
                <a:latin typeface="Calibri" panose="020F0502020204030204" pitchFamily="34" charset="0"/>
              </a:rPr>
              <a:t>Hawley Mills: wheat mill, </a:t>
            </a:r>
            <a:r>
              <a:rPr lang="en-GB" dirty="0" smtClean="0">
                <a:solidFill>
                  <a:srgbClr val="00B050"/>
                </a:solidFill>
                <a:latin typeface="Calibri" panose="020F0502020204030204" pitchFamily="34" charset="0"/>
              </a:rPr>
              <a:t>paper</a:t>
            </a:r>
            <a:r>
              <a:rPr lang="en-GB" dirty="0" smtClean="0">
                <a:latin typeface="Calibri" panose="020F0502020204030204" pitchFamily="34" charset="0"/>
              </a:rPr>
              <a:t>, gunpowder; </a:t>
            </a:r>
          </a:p>
          <a:p>
            <a:pPr marL="393192" lvl="1" indent="0">
              <a:buNone/>
            </a:pPr>
            <a:r>
              <a:rPr lang="en-GB" dirty="0">
                <a:latin typeface="Calibri" panose="020F0502020204030204" pitchFamily="34" charset="0"/>
              </a:rPr>
              <a:t>	</a:t>
            </a:r>
            <a:r>
              <a:rPr lang="en-GB" dirty="0" smtClean="0">
                <a:latin typeface="Calibri" panose="020F0502020204030204" pitchFamily="34" charset="0"/>
              </a:rPr>
              <a:t>	      malt mill, iron rolling and splitting mill, </a:t>
            </a:r>
            <a:r>
              <a:rPr lang="en-GB" dirty="0" smtClean="0">
                <a:solidFill>
                  <a:srgbClr val="00B050"/>
                </a:solidFill>
                <a:latin typeface="Calibri" panose="020F0502020204030204" pitchFamily="34" charset="0"/>
              </a:rPr>
              <a:t>paper</a:t>
            </a:r>
            <a:r>
              <a:rPr lang="en-GB" dirty="0" smtClean="0">
                <a:latin typeface="Calibri" panose="020F0502020204030204" pitchFamily="34" charset="0"/>
              </a:rPr>
              <a:t/>
            </a:r>
            <a:br>
              <a:rPr lang="en-GB" dirty="0" smtClean="0">
                <a:latin typeface="Calibri" panose="020F0502020204030204" pitchFamily="34" charset="0"/>
              </a:rPr>
            </a:br>
            <a:endParaRPr lang="en-GB" dirty="0" smtClean="0">
              <a:latin typeface="Calibri" panose="020F0502020204030204" pitchFamily="34" charset="0"/>
            </a:endParaRPr>
          </a:p>
          <a:p>
            <a:r>
              <a:rPr lang="en-GB" dirty="0" smtClean="0">
                <a:latin typeface="Calibri" panose="020F0502020204030204" pitchFamily="34" charset="0"/>
              </a:rPr>
              <a:t>South </a:t>
            </a:r>
            <a:r>
              <a:rPr lang="en-GB" dirty="0" err="1" smtClean="0">
                <a:latin typeface="Calibri" panose="020F0502020204030204" pitchFamily="34" charset="0"/>
              </a:rPr>
              <a:t>Darenth</a:t>
            </a:r>
            <a:r>
              <a:rPr lang="en-GB" dirty="0" smtClean="0">
                <a:latin typeface="Calibri" panose="020F0502020204030204" pitchFamily="34" charset="0"/>
              </a:rPr>
              <a:t> mill: roller milling plant</a:t>
            </a:r>
          </a:p>
          <a:p>
            <a:r>
              <a:rPr lang="en-GB" dirty="0" err="1" smtClean="0">
                <a:latin typeface="Calibri" panose="020F0502020204030204" pitchFamily="34" charset="0"/>
              </a:rPr>
              <a:t>Darenth</a:t>
            </a:r>
            <a:r>
              <a:rPr lang="en-GB" dirty="0" smtClean="0">
                <a:latin typeface="Calibri" panose="020F0502020204030204" pitchFamily="34" charset="0"/>
              </a:rPr>
              <a:t>: </a:t>
            </a:r>
            <a:r>
              <a:rPr lang="en-GB" dirty="0" smtClean="0">
                <a:solidFill>
                  <a:srgbClr val="00B050"/>
                </a:solidFill>
                <a:latin typeface="Calibri" panose="020F0502020204030204" pitchFamily="34" charset="0"/>
              </a:rPr>
              <a:t>paper mill</a:t>
            </a:r>
          </a:p>
          <a:p>
            <a:endParaRPr lang="en-GB" dirty="0"/>
          </a:p>
        </p:txBody>
      </p:sp>
      <p:sp>
        <p:nvSpPr>
          <p:cNvPr id="3" name="Slide Number Placeholder 2"/>
          <p:cNvSpPr>
            <a:spLocks noGrp="1"/>
          </p:cNvSpPr>
          <p:nvPr>
            <p:ph type="sldNum" sz="quarter" idx="12"/>
          </p:nvPr>
        </p:nvSpPr>
        <p:spPr/>
        <p:txBody>
          <a:bodyPr/>
          <a:lstStyle/>
          <a:p>
            <a:fld id="{4BD24DAB-28A1-4FB7-B2F5-66FD9EC50216}" type="slidenum">
              <a:rPr lang="en-GB" smtClean="0"/>
              <a:t>9</a:t>
            </a:fld>
            <a:endParaRPr lang="en-GB"/>
          </a:p>
        </p:txBody>
      </p:sp>
      <p:sp>
        <p:nvSpPr>
          <p:cNvPr id="4" name="Title 3"/>
          <p:cNvSpPr>
            <a:spLocks noGrp="1"/>
          </p:cNvSpPr>
          <p:nvPr>
            <p:ph type="title"/>
          </p:nvPr>
        </p:nvSpPr>
        <p:spPr/>
        <p:txBody>
          <a:bodyPr>
            <a:normAutofit/>
          </a:bodyPr>
          <a:lstStyle/>
          <a:p>
            <a:pPr algn="ctr"/>
            <a:r>
              <a:rPr lang="en-GB" sz="3200" dirty="0" smtClean="0"/>
              <a:t>More industry close to Dartford</a:t>
            </a:r>
            <a:endParaRPr lang="en-GB" sz="3200" dirty="0"/>
          </a:p>
        </p:txBody>
      </p:sp>
    </p:spTree>
    <p:extLst>
      <p:ext uri="{BB962C8B-B14F-4D97-AF65-F5344CB8AC3E}">
        <p14:creationId xmlns:p14="http://schemas.microsoft.com/office/powerpoint/2010/main" val="2275048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4942</TotalTime>
  <Words>1506</Words>
  <Application>Microsoft Office PowerPoint</Application>
  <PresentationFormat>On-screen Show (4:3)</PresentationFormat>
  <Paragraphs>214</Paragraphs>
  <Slides>34</Slides>
  <Notes>7</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Industries along the River Darent/Darenth</vt:lpstr>
      <vt:lpstr>PowerPoint Presentation</vt:lpstr>
      <vt:lpstr>PowerPoint Presentation</vt:lpstr>
      <vt:lpstr>Westerham -Sevenoaks  Mainly corn mills or water pumping</vt:lpstr>
      <vt:lpstr>PowerPoint Presentation</vt:lpstr>
      <vt:lpstr>PowerPoint Presentation</vt:lpstr>
      <vt:lpstr>Sevenoaks-Dartford More corn mills and some industries </vt:lpstr>
      <vt:lpstr>Otford mill</vt:lpstr>
      <vt:lpstr>More industry close to Dartford</vt:lpstr>
      <vt:lpstr>PowerPoint Presentation</vt:lpstr>
      <vt:lpstr>PowerPoint Presentation</vt:lpstr>
      <vt:lpstr>PowerPoint Presentation</vt:lpstr>
      <vt:lpstr>PowerPoint Presentation</vt:lpstr>
      <vt:lpstr>PowerPoint Presentation</vt:lpstr>
      <vt:lpstr>Dartford industries</vt:lpstr>
      <vt:lpstr>Darentfort = Dartford</vt:lpstr>
      <vt:lpstr>PowerPoint Presentation</vt:lpstr>
      <vt:lpstr>Papermaking</vt:lpstr>
      <vt:lpstr>Telegraph paper mills, Dartford</vt:lpstr>
      <vt:lpstr>Iron rolling and slitting mill</vt:lpstr>
      <vt:lpstr>PowerPoint Presentation</vt:lpstr>
      <vt:lpstr>Failed smelting for gold  established smelting industry</vt:lpstr>
      <vt:lpstr>Gunpowder</vt:lpstr>
      <vt:lpstr>Brewing </vt:lpstr>
      <vt:lpstr>Textiles </vt:lpstr>
      <vt:lpstr>What can we see today?</vt:lpstr>
      <vt:lpstr>Farningham Mill </vt:lpstr>
      <vt:lpstr>A quite unique development…?</vt:lpstr>
      <vt:lpstr>PowerPoint Presentation</vt:lpstr>
      <vt:lpstr>Mill Pond Road Dartford</vt:lpstr>
      <vt:lpstr>PowerPoint Presentation</vt:lpstr>
      <vt:lpstr>Summary: Industries along the Darent</vt:lpstr>
      <vt:lpstr>Thank you!  Discussion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dc:creator>
  <cp:lastModifiedBy>David</cp:lastModifiedBy>
  <cp:revision>81</cp:revision>
  <dcterms:created xsi:type="dcterms:W3CDTF">2014-01-01T20:27:23Z</dcterms:created>
  <dcterms:modified xsi:type="dcterms:W3CDTF">2014-03-25T07:45:37Z</dcterms:modified>
</cp:coreProperties>
</file>