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705" r:id="rId3"/>
    <p:sldMasterId id="2147483729" r:id="rId4"/>
    <p:sldMasterId id="2147483741" r:id="rId5"/>
  </p:sldMasterIdLst>
  <p:notesMasterIdLst>
    <p:notesMasterId r:id="rId44"/>
  </p:notesMasterIdLst>
  <p:handoutMasterIdLst>
    <p:handoutMasterId r:id="rId45"/>
  </p:handoutMasterIdLst>
  <p:sldIdLst>
    <p:sldId id="369" r:id="rId6"/>
    <p:sldId id="395" r:id="rId7"/>
    <p:sldId id="396" r:id="rId8"/>
    <p:sldId id="409" r:id="rId9"/>
    <p:sldId id="397" r:id="rId10"/>
    <p:sldId id="371" r:id="rId11"/>
    <p:sldId id="406" r:id="rId12"/>
    <p:sldId id="344" r:id="rId13"/>
    <p:sldId id="400" r:id="rId14"/>
    <p:sldId id="401" r:id="rId15"/>
    <p:sldId id="372" r:id="rId16"/>
    <p:sldId id="373" r:id="rId17"/>
    <p:sldId id="374" r:id="rId18"/>
    <p:sldId id="375" r:id="rId19"/>
    <p:sldId id="376" r:id="rId20"/>
    <p:sldId id="377" r:id="rId21"/>
    <p:sldId id="378" r:id="rId22"/>
    <p:sldId id="379" r:id="rId23"/>
    <p:sldId id="380" r:id="rId24"/>
    <p:sldId id="381" r:id="rId25"/>
    <p:sldId id="399" r:id="rId26"/>
    <p:sldId id="402" r:id="rId27"/>
    <p:sldId id="398" r:id="rId28"/>
    <p:sldId id="407" r:id="rId29"/>
    <p:sldId id="408" r:id="rId30"/>
    <p:sldId id="385" r:id="rId31"/>
    <p:sldId id="388" r:id="rId32"/>
    <p:sldId id="386" r:id="rId33"/>
    <p:sldId id="387" r:id="rId34"/>
    <p:sldId id="389" r:id="rId35"/>
    <p:sldId id="391" r:id="rId36"/>
    <p:sldId id="392" r:id="rId37"/>
    <p:sldId id="404" r:id="rId38"/>
    <p:sldId id="405" r:id="rId39"/>
    <p:sldId id="410" r:id="rId40"/>
    <p:sldId id="411" r:id="rId41"/>
    <p:sldId id="403" r:id="rId42"/>
    <p:sldId id="362" r:id="rId43"/>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294" autoAdjust="0"/>
    <p:restoredTop sz="80639" autoAdjust="0"/>
  </p:normalViewPr>
  <p:slideViewPr>
    <p:cSldViewPr>
      <p:cViewPr varScale="1">
        <p:scale>
          <a:sx n="73" d="100"/>
          <a:sy n="73" d="100"/>
        </p:scale>
        <p:origin x="169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F8239086-EDE0-4B38-BB4A-0A391EB88289}" type="datetimeFigureOut">
              <a:rPr lang="en-GB" smtClean="0"/>
              <a:t>2018-01-26</a:t>
            </a:fld>
            <a:endParaRPr lang="en-GB"/>
          </a:p>
        </p:txBody>
      </p:sp>
      <p:sp>
        <p:nvSpPr>
          <p:cNvPr id="4" name="Footer Placeholder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DE161BAD-3C1C-4DB3-8180-DE6086EAE87E}" type="slidenum">
              <a:rPr lang="en-GB" smtClean="0"/>
              <a:t>‹#›</a:t>
            </a:fld>
            <a:endParaRPr lang="en-GB"/>
          </a:p>
        </p:txBody>
      </p:sp>
    </p:spTree>
    <p:extLst>
      <p:ext uri="{BB962C8B-B14F-4D97-AF65-F5344CB8AC3E}">
        <p14:creationId xmlns:p14="http://schemas.microsoft.com/office/powerpoint/2010/main" val="182703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88A037CF-1A4E-4AD9-8284-466DCBBD9D44}" type="datetimeFigureOut">
              <a:rPr lang="en-GB" smtClean="0"/>
              <a:t>2018-01-26</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C3DC15FB-E16B-4A90-BCE0-957398453CE7}" type="slidenum">
              <a:rPr lang="en-GB" smtClean="0"/>
              <a:t>‹#›</a:t>
            </a:fld>
            <a:endParaRPr lang="en-GB"/>
          </a:p>
        </p:txBody>
      </p:sp>
    </p:spTree>
    <p:extLst>
      <p:ext uri="{BB962C8B-B14F-4D97-AF65-F5344CB8AC3E}">
        <p14:creationId xmlns:p14="http://schemas.microsoft.com/office/powerpoint/2010/main" val="274426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ipl.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ipl.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ipl.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1. Cyber crime is hard to estimate, but it is estimated at a cost of $445 Billion per annum globally, but we know that this is significantly higher.</a:t>
            </a:r>
          </a:p>
          <a:p>
            <a:pPr eaLnBrk="1" hangingPunct="1"/>
            <a:endParaRPr lang="en-GB" altLang="en-US" smtClean="0"/>
          </a:p>
          <a:p>
            <a:pPr eaLnBrk="1" hangingPunct="1"/>
            <a:r>
              <a:rPr lang="en-GB" altLang="en-US" smtClean="0"/>
              <a:t>2. Largest part of the Internet isn’t controlled, for example, Dark Web, unregulated and the users are anonymous, for example, now on both the dark and open web offenders are renting malware or offering to do Denial of Service attacks for hire. </a:t>
            </a:r>
          </a:p>
          <a:p>
            <a:pPr eaLnBrk="1" hangingPunct="1"/>
            <a:endParaRPr lang="en-GB" altLang="en-US" smtClean="0"/>
          </a:p>
          <a:p>
            <a:pPr eaLnBrk="1" hangingPunct="1"/>
            <a:r>
              <a:rPr lang="en-GB" altLang="en-US" smtClean="0"/>
              <a:t>3. Offenders can be anywhere (nationally or internationally)! They are not restricted to borders. </a:t>
            </a:r>
          </a:p>
          <a:p>
            <a:pPr eaLnBrk="1" hangingPunct="1"/>
            <a:endParaRPr lang="en-GB" altLang="en-US" smtClean="0"/>
          </a:p>
          <a:p>
            <a:pPr eaLnBrk="1" hangingPunct="1"/>
            <a:r>
              <a:rPr lang="en-GB" altLang="en-US" smtClean="0"/>
              <a:t>4. Law enforcements are bound by borders, legislation and information sharing agreements. </a:t>
            </a:r>
          </a:p>
          <a:p>
            <a:pPr eaLnBrk="1" hangingPunct="1"/>
            <a:endParaRPr lang="en-GB" altLang="en-US" smtClean="0"/>
          </a:p>
          <a:p>
            <a:pPr eaLnBrk="1" hangingPunct="1"/>
            <a:r>
              <a:rPr lang="en-GB" altLang="en-US" smtClean="0"/>
              <a:t>5. Technology is always evolving. We (as a Police Force) are restricted by rules around procurement, licences, budgets, therefore we are generally dealing with out of date systems and hardware when compared to the offender. </a:t>
            </a:r>
          </a:p>
          <a:p>
            <a:pPr eaLnBrk="1" hangingPunct="1"/>
            <a:endParaRPr lang="en-GB"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18EE6AD-6E7A-465C-B3C3-77AFD5CFFE9B}" type="slidenum">
              <a:rPr lang="en-GB" altLang="en-US" smtClean="0">
                <a:latin typeface="Times New Roman" pitchFamily="18" charset="0"/>
              </a:rPr>
              <a:pPr eaLnBrk="1" hangingPunct="1">
                <a:spcBef>
                  <a:spcPct val="0"/>
                </a:spcBef>
              </a:pPr>
              <a:t>2</a:t>
            </a:fld>
            <a:endParaRPr lang="en-GB"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C533AA-2708-44AE-83A0-506737B68881}" type="slidenum">
              <a:rPr lang="en-GB" altLang="en-US">
                <a:solidFill>
                  <a:prstClr val="black"/>
                </a:solidFill>
                <a:latin typeface="Times New Roman" pitchFamily="18" charset="0"/>
              </a:rPr>
              <a:pPr eaLnBrk="1" hangingPunct="1">
                <a:spcBef>
                  <a:spcPct val="0"/>
                </a:spcBef>
              </a:pPr>
              <a:t>11</a:t>
            </a:fld>
            <a:endParaRPr lang="en-GB" altLang="en-US">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6300F9-C2FC-4465-A7FE-7178684D6387}" type="slidenum">
              <a:rPr lang="en-GB" altLang="en-US">
                <a:solidFill>
                  <a:prstClr val="black"/>
                </a:solidFill>
                <a:latin typeface="Times New Roman" pitchFamily="18" charset="0"/>
              </a:rPr>
              <a:pPr eaLnBrk="1" hangingPunct="1">
                <a:spcBef>
                  <a:spcPct val="0"/>
                </a:spcBef>
              </a:pPr>
              <a:t>12</a:t>
            </a:fld>
            <a:endParaRPr lang="en-GB" altLang="en-US">
              <a:solidFill>
                <a:prstClr val="black"/>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FontTx/>
              <a:buAutoNum type="arabicPeriod"/>
              <a:defRPr/>
            </a:pPr>
            <a:r>
              <a:rPr lang="en-GB" dirty="0" smtClean="0"/>
              <a:t>This is a screenshot of a Ransomware.</a:t>
            </a:r>
          </a:p>
          <a:p>
            <a:pPr eaLnBrk="1" hangingPunct="1">
              <a:defRPr/>
            </a:pPr>
            <a:r>
              <a:rPr lang="en-GB" dirty="0" smtClean="0"/>
              <a:t>What is Ransomware??</a:t>
            </a:r>
          </a:p>
          <a:p>
            <a:pPr eaLnBrk="1" hangingPunct="1">
              <a:defRPr/>
            </a:pPr>
            <a:r>
              <a:rPr lang="en-GB" dirty="0" smtClean="0"/>
              <a:t>Ransomware is a form of malware that provides criminals with the ability to lock a computer from a remote location – then display a pop up window informing the owner or user that it will not be unlocked until a sum of money is paid. </a:t>
            </a:r>
          </a:p>
          <a:p>
            <a:pPr eaLnBrk="1" hangingPunct="1">
              <a:defRPr/>
            </a:pPr>
            <a:r>
              <a:rPr lang="en-GB" dirty="0" smtClean="0"/>
              <a:t>Your computers could be infected by ransomware when you or colleagues inadvertently:  </a:t>
            </a:r>
            <a:r>
              <a:rPr lang="en-GB" b="1" dirty="0" smtClean="0"/>
              <a:t> </a:t>
            </a:r>
            <a:endParaRPr lang="en-GB" dirty="0" smtClean="0"/>
          </a:p>
          <a:p>
            <a:pPr eaLnBrk="1" hangingPunct="1">
              <a:defRPr/>
            </a:pPr>
            <a:r>
              <a:rPr lang="en-GB" dirty="0" smtClean="0"/>
              <a:t>Open a malicious attachment in an email, Click on a malicious link in an email, instant message, social networking site or other website, Visit a corrupt website, Open corrupt macros in application documents (word processing, spreadsheets </a:t>
            </a:r>
            <a:r>
              <a:rPr lang="en-GB" dirty="0" err="1" smtClean="0"/>
              <a:t>etc</a:t>
            </a:r>
            <a:r>
              <a:rPr lang="en-GB" dirty="0" smtClean="0"/>
              <a:t>), Connect corrupt USB connected devices (</a:t>
            </a:r>
            <a:r>
              <a:rPr lang="en-GB" dirty="0" err="1" smtClean="0"/>
              <a:t>eg</a:t>
            </a:r>
            <a:r>
              <a:rPr lang="en-GB" dirty="0" smtClean="0"/>
              <a:t> memory sticks, external hard drives, MP3 players), Insert corrupt CDs/DVDs into computers.</a:t>
            </a:r>
          </a:p>
          <a:p>
            <a:pPr eaLnBrk="1" hangingPunct="1">
              <a:spcBef>
                <a:spcPct val="0"/>
              </a:spcBef>
              <a:defRPr/>
            </a:pPr>
            <a:endParaRPr lang="en-GB"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CA280F-20F0-4FB5-98A6-F20F72DC03AA}" type="slidenum">
              <a:rPr lang="en-GB" altLang="en-US">
                <a:solidFill>
                  <a:prstClr val="black"/>
                </a:solidFill>
                <a:latin typeface="Times New Roman" pitchFamily="18" charset="0"/>
              </a:rPr>
              <a:pPr eaLnBrk="1" hangingPunct="1">
                <a:spcBef>
                  <a:spcPct val="0"/>
                </a:spcBef>
              </a:pPr>
              <a:t>13</a:t>
            </a:fld>
            <a:endParaRPr lang="en-GB" altLang="en-US">
              <a:solidFill>
                <a:prstClr val="black"/>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GB" altLang="en-US" smtClean="0">
                <a:solidFill>
                  <a:srgbClr val="577BBD"/>
                </a:solidFill>
                <a:latin typeface="Arial" charset="0"/>
                <a:cs typeface="Arial" charset="0"/>
              </a:rPr>
              <a:t>Malicious software (malware) that attempts to extort money (tokens/bitcoins generally)</a:t>
            </a:r>
          </a:p>
          <a:p>
            <a:pPr>
              <a:buFontTx/>
              <a:buChar char="•"/>
            </a:pPr>
            <a:r>
              <a:rPr lang="en-GB" altLang="en-US" smtClean="0">
                <a:solidFill>
                  <a:srgbClr val="577BBD"/>
                </a:solidFill>
                <a:latin typeface="Arial" charset="0"/>
                <a:cs typeface="Arial" charset="0"/>
              </a:rPr>
              <a:t> The ransomware will either “lock” the computer to prevent usage, or will encrypt the files contained on it barring access to them</a:t>
            </a:r>
          </a:p>
          <a:p>
            <a:pPr>
              <a:buFontTx/>
              <a:buChar char="•"/>
            </a:pPr>
            <a:r>
              <a:rPr lang="en-GB" altLang="en-US" smtClean="0">
                <a:solidFill>
                  <a:srgbClr val="577BBD"/>
                </a:solidFill>
                <a:latin typeface="Arial" charset="0"/>
                <a:cs typeface="Arial" charset="0"/>
              </a:rPr>
              <a:t> Ransomware generally occurs when a link in an email or and email attachment is opened allowing the ‘malware’ to be installed</a:t>
            </a:r>
          </a:p>
          <a:p>
            <a:pPr>
              <a:buFontTx/>
              <a:buChar char="•"/>
            </a:pPr>
            <a:r>
              <a:rPr lang="en-GB" altLang="en-US" smtClean="0">
                <a:solidFill>
                  <a:srgbClr val="577BBD"/>
                </a:solidFill>
                <a:latin typeface="Arial" charset="0"/>
                <a:cs typeface="Arial" charset="0"/>
              </a:rPr>
              <a:t> Ensure you have regular back ups (non cloud too) – but most importantly :</a:t>
            </a:r>
          </a:p>
          <a:p>
            <a:r>
              <a:rPr lang="en-GB" altLang="en-US" b="1" u="sng" smtClean="0">
                <a:solidFill>
                  <a:srgbClr val="577BBD"/>
                </a:solidFill>
                <a:latin typeface="Arial" charset="0"/>
              </a:rPr>
              <a:t>ALWAYS </a:t>
            </a:r>
            <a:r>
              <a:rPr lang="en-GB" altLang="en-US" b="1" smtClean="0">
                <a:solidFill>
                  <a:srgbClr val="577BBD"/>
                </a:solidFill>
                <a:latin typeface="Arial" charset="0"/>
              </a:rPr>
              <a:t>exercise extreme caution with email links and attachments, EVEN from trusted senders</a:t>
            </a:r>
          </a:p>
          <a:p>
            <a:endParaRPr lang="en-GB" altLang="en-US" smtClean="0">
              <a:solidFill>
                <a:srgbClr val="577BBD"/>
              </a:solidFill>
            </a:endParaRPr>
          </a:p>
          <a:p>
            <a:pPr>
              <a:buFontTx/>
              <a:buChar char="•"/>
            </a:pPr>
            <a:endParaRPr lang="en-GB" altLang="en-US" smtClean="0">
              <a:solidFill>
                <a:srgbClr val="577BBD"/>
              </a:solidFill>
              <a:latin typeface="Arial" charset="0"/>
              <a:cs typeface="Arial" charset="0"/>
            </a:endParaRPr>
          </a:p>
          <a:p>
            <a:pPr eaLnBrk="1" hangingPunct="1"/>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2220DA9-C9F2-4D5A-8247-80B9C78C4189}" type="slidenum">
              <a:rPr lang="en-GB" altLang="en-US">
                <a:solidFill>
                  <a:prstClr val="black"/>
                </a:solidFill>
                <a:latin typeface="Times New Roman" pitchFamily="18" charset="0"/>
              </a:rPr>
              <a:pPr eaLnBrk="1" hangingPunct="1">
                <a:spcBef>
                  <a:spcPct val="0"/>
                </a:spcBef>
              </a:pPr>
              <a:t>14</a:t>
            </a:fld>
            <a:endParaRPr lang="en-GB" altLang="en-US">
              <a:solidFill>
                <a:prstClr val="black"/>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3852D0E-4752-4DC4-BF0B-3EFD4BE3A671}" type="slidenum">
              <a:rPr lang="en-GB" altLang="en-US">
                <a:solidFill>
                  <a:prstClr val="black"/>
                </a:solidFill>
                <a:latin typeface="Times New Roman" pitchFamily="18" charset="0"/>
              </a:rPr>
              <a:pPr eaLnBrk="1" hangingPunct="1">
                <a:spcBef>
                  <a:spcPct val="0"/>
                </a:spcBef>
              </a:pPr>
              <a:t>15</a:t>
            </a:fld>
            <a:endParaRPr lang="en-GB" altLang="en-US">
              <a:solidFill>
                <a:prstClr val="black"/>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2. A Distributed Denial of Service (DDoS) attack is an attempt to make a network or website unavailable to its intended users, by using many, often thousands of systems to flood the targeted system with traffic.  Its is similar to a group of people crowding the door of a shop preventing legitimate parties from entering.</a:t>
            </a:r>
          </a:p>
          <a:p>
            <a:pPr eaLnBrk="1" hangingPunct="1"/>
            <a:endParaRPr lang="en-GB" altLang="en-US" smtClean="0"/>
          </a:p>
          <a:p>
            <a:pPr eaLnBrk="1" hangingPunct="1"/>
            <a:r>
              <a:rPr lang="en-GB" altLang="en-US" smtClean="0"/>
              <a:t>These attacks may be undertaken by someone with a grudge against the business, or maybe will come with a ransom demand, or sometimes will be perpetrated by hackers with no particular motive or link to the business.</a:t>
            </a:r>
          </a:p>
          <a:p>
            <a:pPr eaLnBrk="1" hangingPunct="1"/>
            <a:endParaRPr lang="en-GB" altLang="en-US" smtClean="0"/>
          </a:p>
          <a:p>
            <a:pPr eaLnBrk="1" hangingPunct="1"/>
            <a:endParaRPr lang="en-GB"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668432B-03B6-43F4-A574-5A60A30AC625}" type="slidenum">
              <a:rPr lang="en-GB" altLang="en-US">
                <a:solidFill>
                  <a:prstClr val="black"/>
                </a:solidFill>
                <a:latin typeface="Times New Roman" pitchFamily="18" charset="0"/>
              </a:rPr>
              <a:pPr eaLnBrk="1" hangingPunct="1">
                <a:spcBef>
                  <a:spcPct val="0"/>
                </a:spcBef>
              </a:pPr>
              <a:t>16</a:t>
            </a:fld>
            <a:endParaRPr lang="en-GB" altLang="en-US">
              <a:solidFill>
                <a:prstClr val="black"/>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a:p>
            <a:pPr eaLnBrk="1" hangingPunct="1"/>
            <a:endParaRPr lang="en-GB"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E99C656-F959-4B84-B10F-3C8092BFD493}" type="slidenum">
              <a:rPr lang="en-GB" altLang="en-US">
                <a:solidFill>
                  <a:prstClr val="black"/>
                </a:solidFill>
                <a:latin typeface="Times New Roman" pitchFamily="18" charset="0"/>
              </a:rPr>
              <a:pPr eaLnBrk="1" hangingPunct="1">
                <a:spcBef>
                  <a:spcPct val="0"/>
                </a:spcBef>
              </a:pPr>
              <a:t>17</a:t>
            </a:fld>
            <a:endParaRPr lang="en-GB" altLang="en-US">
              <a:solidFill>
                <a:prstClr val="black"/>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dirty="0" smtClean="0"/>
              <a:t>3. This is an example Phishing Email. Phishing emails are designed by fraudsters to appear as if they have been sent by banks, credit card companies, government departments, and other trusted organisations, this is to trick you into either, clicking the link or opening the attachment to get confidential information or affect your systems with Malware.  Some examples of a Phishing email maybe;</a:t>
            </a:r>
          </a:p>
          <a:p>
            <a:pPr eaLnBrk="1" hangingPunct="1">
              <a:defRPr/>
            </a:pPr>
            <a:endParaRPr lang="en-GB" dirty="0" smtClean="0"/>
          </a:p>
          <a:p>
            <a:pPr marL="171450" indent="-171450" eaLnBrk="1" hangingPunct="1">
              <a:buFont typeface="Arial" panose="020B0604020202020204" pitchFamily="34" charset="0"/>
              <a:buChar char="•"/>
              <a:defRPr/>
            </a:pPr>
            <a:r>
              <a:rPr lang="en-GB" dirty="0" smtClean="0"/>
              <a:t>The sender’s email address may be different from the trusted organisation’s website address.</a:t>
            </a:r>
          </a:p>
          <a:p>
            <a:pPr marL="171450" indent="-171450" eaLnBrk="1" hangingPunct="1">
              <a:buFont typeface="Arial" panose="020B0604020202020204" pitchFamily="34" charset="0"/>
              <a:buChar char="•"/>
              <a:defRPr/>
            </a:pPr>
            <a:r>
              <a:rPr lang="en-GB" dirty="0" smtClean="0"/>
              <a:t>The email may not use your proper name, but uses a non-specific greeting such as “Dear customer.”</a:t>
            </a:r>
          </a:p>
          <a:p>
            <a:pPr marL="171450" indent="-171450" eaLnBrk="1" hangingPunct="1">
              <a:buFont typeface="Arial" panose="020B0604020202020204" pitchFamily="34" charset="0"/>
              <a:buChar char="•"/>
              <a:defRPr/>
            </a:pPr>
            <a:r>
              <a:rPr lang="en-GB" dirty="0" smtClean="0"/>
              <a:t>It may contain misspelt words and poor grammar.</a:t>
            </a:r>
          </a:p>
          <a:p>
            <a:pPr marL="171450" indent="-171450" eaLnBrk="1" hangingPunct="1">
              <a:buFont typeface="Arial" panose="020B0604020202020204" pitchFamily="34" charset="0"/>
              <a:buChar char="•"/>
              <a:defRPr/>
            </a:pPr>
            <a:r>
              <a:rPr lang="en-GB" dirty="0" smtClean="0"/>
              <a:t>A sense of urgency; for example the threat that unless you act immediately your account may be closed.</a:t>
            </a:r>
          </a:p>
          <a:p>
            <a:pPr marL="171450" indent="-171450" eaLnBrk="1" hangingPunct="1">
              <a:buFont typeface="Arial" panose="020B0604020202020204" pitchFamily="34" charset="0"/>
              <a:buChar char="•"/>
              <a:defRPr/>
            </a:pPr>
            <a:r>
              <a:rPr lang="en-GB" dirty="0" smtClean="0"/>
              <a:t>A request for personal information such as username, password or bank details.</a:t>
            </a:r>
          </a:p>
          <a:p>
            <a:pPr marL="171450" indent="-171450" eaLnBrk="1" hangingPunct="1">
              <a:buFont typeface="Arial" panose="020B0604020202020204" pitchFamily="34" charset="0"/>
              <a:buChar char="•"/>
              <a:defRPr/>
            </a:pPr>
            <a:r>
              <a:rPr lang="en-GB" dirty="0" smtClean="0"/>
              <a:t>You weren't expecting to get an email from the organisation that appears to have sent it.</a:t>
            </a:r>
          </a:p>
          <a:p>
            <a:pPr eaLnBrk="1" hangingPunct="1">
              <a:defRPr/>
            </a:pPr>
            <a:endParaRPr lang="en-GB" dirty="0" smtClean="0"/>
          </a:p>
          <a:p>
            <a:pPr eaLnBrk="1" hangingPunct="1">
              <a:defRPr/>
            </a:pPr>
            <a:endParaRPr lang="en-GB" dirty="0" smtClean="0"/>
          </a:p>
          <a:p>
            <a:pPr eaLnBrk="1" hangingPunct="1">
              <a:defRPr/>
            </a:pPr>
            <a:endParaRPr lang="en-GB"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96CDDE-A240-4CEA-898F-ED2B9C242083}" type="slidenum">
              <a:rPr lang="en-GB" altLang="en-US">
                <a:solidFill>
                  <a:prstClr val="black"/>
                </a:solidFill>
                <a:latin typeface="Times New Roman" pitchFamily="18" charset="0"/>
              </a:rPr>
              <a:pPr eaLnBrk="1" hangingPunct="1">
                <a:spcBef>
                  <a:spcPct val="0"/>
                </a:spcBef>
              </a:pPr>
              <a:t>18</a:t>
            </a:fld>
            <a:endParaRPr lang="en-GB" altLang="en-US">
              <a:solidFill>
                <a:prstClr val="black"/>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400" b="1" smtClean="0">
                <a:solidFill>
                  <a:srgbClr val="577BBD"/>
                </a:solidFill>
                <a:latin typeface="Arial" charset="0"/>
              </a:rPr>
              <a:t>Looks very authentic, doesn’t it?</a:t>
            </a:r>
          </a:p>
          <a:p>
            <a:r>
              <a:rPr lang="en-GB" altLang="en-US" smtClean="0">
                <a:solidFill>
                  <a:srgbClr val="577BBD"/>
                </a:solidFill>
                <a:latin typeface="Arial" charset="0"/>
              </a:rPr>
              <a:t>1. Generic Greeting</a:t>
            </a:r>
          </a:p>
          <a:p>
            <a:r>
              <a:rPr lang="en-GB" altLang="en-US" smtClean="0">
                <a:solidFill>
                  <a:srgbClr val="577BBD"/>
                </a:solidFill>
                <a:latin typeface="Arial" charset="0"/>
              </a:rPr>
              <a:t>2. Mistake – date missed out</a:t>
            </a:r>
          </a:p>
          <a:p>
            <a:r>
              <a:rPr lang="en-GB" altLang="en-US" smtClean="0">
                <a:solidFill>
                  <a:srgbClr val="577BBD"/>
                </a:solidFill>
                <a:latin typeface="Arial" charset="0"/>
              </a:rPr>
              <a:t>3. Urgency/threat – Classic sign!</a:t>
            </a:r>
          </a:p>
          <a:p>
            <a:r>
              <a:rPr lang="en-GB" altLang="en-US" smtClean="0">
                <a:solidFill>
                  <a:srgbClr val="577BBD"/>
                </a:solidFill>
                <a:latin typeface="Arial" charset="0"/>
              </a:rPr>
              <a:t>4. Symbols?</a:t>
            </a:r>
          </a:p>
          <a:p>
            <a:r>
              <a:rPr lang="en-GB" altLang="en-US" smtClean="0">
                <a:solidFill>
                  <a:srgbClr val="577BBD"/>
                </a:solidFill>
                <a:latin typeface="Arial" charset="0"/>
              </a:rPr>
              <a:t>5. Incorrect date </a:t>
            </a:r>
          </a:p>
          <a:p>
            <a:r>
              <a:rPr lang="en-GB" altLang="en-US" smtClean="0">
                <a:solidFill>
                  <a:srgbClr val="577BBD"/>
                </a:solidFill>
                <a:latin typeface="Arial" charset="0"/>
              </a:rPr>
              <a:t>6. Poor grammar</a:t>
            </a:r>
          </a:p>
          <a:p>
            <a:endParaRPr lang="en-GB"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A161F5B-2B70-41B1-A2BA-BFC8AF6FC993}" type="slidenum">
              <a:rPr lang="en-GB" altLang="en-US">
                <a:solidFill>
                  <a:prstClr val="black"/>
                </a:solidFill>
                <a:latin typeface="Times New Roman" pitchFamily="18" charset="0"/>
              </a:rPr>
              <a:pPr eaLnBrk="1" hangingPunct="1">
                <a:spcBef>
                  <a:spcPct val="0"/>
                </a:spcBef>
              </a:pPr>
              <a:t>19</a:t>
            </a:fld>
            <a:endParaRPr lang="en-GB" altLang="en-US">
              <a:solidFill>
                <a:prstClr val="black"/>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eaLnBrk="1" hangingPunct="1">
              <a:buFontTx/>
              <a:buAutoNum type="arabicPeriod"/>
              <a:defRPr/>
            </a:pPr>
            <a:r>
              <a:rPr lang="en-GB" dirty="0" smtClean="0"/>
              <a:t>The hacker will target a company, an by using social networks, they employees with access to company and data/systems</a:t>
            </a:r>
          </a:p>
          <a:p>
            <a:pPr marL="228600" indent="-228600" eaLnBrk="1" hangingPunct="1">
              <a:buFontTx/>
              <a:buAutoNum type="arabicPeriod"/>
              <a:defRPr/>
            </a:pPr>
            <a:r>
              <a:rPr lang="en-GB" dirty="0" smtClean="0"/>
              <a:t>They will then follow a social trail, they will identify other people the employee may know</a:t>
            </a:r>
          </a:p>
          <a:p>
            <a:pPr marL="228600" indent="-228600" eaLnBrk="1" hangingPunct="1">
              <a:buFontTx/>
              <a:buAutoNum type="arabicPeriod"/>
              <a:defRPr/>
            </a:pPr>
            <a:r>
              <a:rPr lang="en-GB" dirty="0" smtClean="0"/>
              <a:t>A fake by recognisable email address is created (known as spoofing) to impersonate a colleague or boss</a:t>
            </a:r>
          </a:p>
          <a:p>
            <a:pPr marL="228600" indent="-228600" eaLnBrk="1" hangingPunct="1">
              <a:buFontTx/>
              <a:buAutoNum type="arabicPeriod"/>
              <a:defRPr/>
            </a:pPr>
            <a:r>
              <a:rPr lang="en-GB" dirty="0" smtClean="0"/>
              <a:t>A personalised email is sent to the employee from the fake address with a link or attachment </a:t>
            </a:r>
          </a:p>
          <a:p>
            <a:pPr marL="228600" indent="-228600" eaLnBrk="1" hangingPunct="1">
              <a:buFontTx/>
              <a:buAutoNum type="arabicPeriod"/>
              <a:defRPr/>
            </a:pPr>
            <a:r>
              <a:rPr lang="en-GB" dirty="0" smtClean="0"/>
              <a:t>The email passes through the spam filter and arrives at the employee’s inbox</a:t>
            </a:r>
          </a:p>
          <a:p>
            <a:pPr marL="228600" indent="-228600" eaLnBrk="1" hangingPunct="1">
              <a:buFontTx/>
              <a:buAutoNum type="arabicPeriod"/>
              <a:defRPr/>
            </a:pPr>
            <a:r>
              <a:rPr lang="en-GB" dirty="0" smtClean="0"/>
              <a:t>The email is then opened because they “know “ the sender</a:t>
            </a:r>
          </a:p>
          <a:p>
            <a:pPr marL="228600" indent="-228600" eaLnBrk="1" hangingPunct="1">
              <a:buFontTx/>
              <a:buAutoNum type="arabicPeriod"/>
              <a:defRPr/>
            </a:pPr>
            <a:r>
              <a:rPr lang="en-GB" dirty="0" smtClean="0"/>
              <a:t>A link is clicked or attachment is then opened </a:t>
            </a:r>
          </a:p>
          <a:p>
            <a:pPr eaLnBrk="1" hangingPunct="1">
              <a:defRPr/>
            </a:pPr>
            <a:r>
              <a:rPr lang="en-GB" dirty="0" smtClean="0"/>
              <a:t>8a. Opened website causes credentials to be stolen/malware to be installed </a:t>
            </a:r>
          </a:p>
          <a:p>
            <a:pPr eaLnBrk="1" hangingPunct="1">
              <a:defRPr/>
            </a:pPr>
            <a:r>
              <a:rPr lang="en-GB" dirty="0" smtClean="0"/>
              <a:t>8b. Opened attachment causes malware to infect the computer /network</a:t>
            </a:r>
          </a:p>
          <a:p>
            <a:pPr marL="228600" indent="-228600" eaLnBrk="1" hangingPunct="1">
              <a:buFontTx/>
              <a:buAutoNum type="arabicPeriod"/>
              <a:defRPr/>
            </a:pPr>
            <a:r>
              <a:rPr lang="en-GB" dirty="0" smtClean="0"/>
              <a:t>The Hacker uses the backdoor to steal the information!</a:t>
            </a:r>
          </a:p>
          <a:p>
            <a:pPr eaLnBrk="1" hangingPunct="1">
              <a:defRPr/>
            </a:pPr>
            <a:endParaRPr lang="en-GB" dirty="0" smtClean="0"/>
          </a:p>
          <a:p>
            <a:pPr eaLnBrk="1" hangingPunct="1">
              <a:defRPr/>
            </a:pPr>
            <a:endParaRPr lang="en-GB"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211E44E-09F4-4CBC-A348-D500F1A3114D}" type="slidenum">
              <a:rPr lang="en-GB" altLang="en-US">
                <a:solidFill>
                  <a:prstClr val="black"/>
                </a:solidFill>
                <a:latin typeface="Times New Roman" pitchFamily="18" charset="0"/>
              </a:rPr>
              <a:pPr eaLnBrk="1" hangingPunct="1">
                <a:spcBef>
                  <a:spcPct val="0"/>
                </a:spcBef>
              </a:pPr>
              <a:t>20</a:t>
            </a:fld>
            <a:endParaRPr lang="en-GB" altLang="en-US">
              <a:solidFill>
                <a:prstClr val="black"/>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Symbol" pitchFamily="18" charset="2"/>
              <a:buNone/>
            </a:pPr>
            <a:r>
              <a:rPr lang="en-GB" altLang="en-US" smtClean="0">
                <a:ea typeface="Calibri" pitchFamily="34" charset="0"/>
                <a:cs typeface="Times New Roman" pitchFamily="18" charset="0"/>
              </a:rPr>
              <a:t>1. Kent is 7</a:t>
            </a:r>
            <a:r>
              <a:rPr lang="en-GB" altLang="en-US" baseline="30000" smtClean="0">
                <a:ea typeface="Calibri" pitchFamily="34" charset="0"/>
                <a:cs typeface="Times New Roman" pitchFamily="18" charset="0"/>
              </a:rPr>
              <a:t>th</a:t>
            </a:r>
            <a:r>
              <a:rPr lang="en-GB" altLang="en-US" smtClean="0">
                <a:ea typeface="Calibri" pitchFamily="34" charset="0"/>
                <a:cs typeface="Times New Roman" pitchFamily="18" charset="0"/>
              </a:rPr>
              <a:t> highest force in terms of fraud reports alone </a:t>
            </a:r>
          </a:p>
          <a:p>
            <a:pPr eaLnBrk="1" hangingPunct="1"/>
            <a:endParaRPr lang="en-GB" altLang="en-US" smtClean="0">
              <a:ea typeface="Calibri" pitchFamily="34" charset="0"/>
              <a:cs typeface="Times New Roman" pitchFamily="18" charset="0"/>
            </a:endParaRPr>
          </a:p>
          <a:p>
            <a:pPr eaLnBrk="1" hangingPunct="1">
              <a:buFont typeface="Symbol" pitchFamily="18" charset="2"/>
              <a:buNone/>
            </a:pPr>
            <a:r>
              <a:rPr lang="en-GB" altLang="en-US" smtClean="0">
                <a:ea typeface="Calibri" pitchFamily="34" charset="0"/>
                <a:cs typeface="Times New Roman" pitchFamily="18" charset="0"/>
              </a:rPr>
              <a:t>2. In the 6 months from October 2016 – March 2017 there were 7,716 reports from Kent, accounting for over </a:t>
            </a:r>
            <a:r>
              <a:rPr lang="en-GB" altLang="en-US" b="1" i="1" smtClean="0">
                <a:solidFill>
                  <a:srgbClr val="FF0000"/>
                </a:solidFill>
                <a:ea typeface="Calibri" pitchFamily="34" charset="0"/>
                <a:cs typeface="Times New Roman" pitchFamily="18" charset="0"/>
              </a:rPr>
              <a:t>£15.5 million in losses</a:t>
            </a:r>
          </a:p>
          <a:p>
            <a:pPr eaLnBrk="1" hangingPunct="1"/>
            <a:endParaRPr lang="en-GB" altLang="en-US" smtClean="0">
              <a:ea typeface="Calibri" pitchFamily="34" charset="0"/>
              <a:cs typeface="Times New Roman" pitchFamily="18" charset="0"/>
            </a:endParaRPr>
          </a:p>
          <a:p>
            <a:pPr eaLnBrk="1" hangingPunct="1">
              <a:buFont typeface="Symbol" pitchFamily="18" charset="2"/>
              <a:buNone/>
            </a:pPr>
            <a:r>
              <a:rPr lang="en-GB" altLang="en-US" smtClean="0">
                <a:ea typeface="Calibri" pitchFamily="34" charset="0"/>
                <a:cs typeface="Times New Roman" pitchFamily="18" charset="0"/>
              </a:rPr>
              <a:t>3. Business victims account for 58% of the reported crime above</a:t>
            </a:r>
          </a:p>
          <a:p>
            <a:pPr eaLnBrk="1" hangingPunct="1">
              <a:buFont typeface="Symbol" pitchFamily="18" charset="2"/>
              <a:buNone/>
            </a:pPr>
            <a:endParaRPr lang="en-GB" altLang="en-US" smtClean="0">
              <a:ea typeface="Calibri" pitchFamily="34" charset="0"/>
              <a:cs typeface="Times New Roman" pitchFamily="18" charset="0"/>
            </a:endParaRPr>
          </a:p>
          <a:p>
            <a:pPr eaLnBrk="1" hangingPunct="1">
              <a:buFont typeface="Symbol" pitchFamily="18" charset="2"/>
              <a:buNone/>
            </a:pPr>
            <a:r>
              <a:rPr lang="en-GB" altLang="en-US" smtClean="0">
                <a:ea typeface="Calibri" pitchFamily="34" charset="0"/>
                <a:cs typeface="Times New Roman" pitchFamily="18" charset="0"/>
              </a:rPr>
              <a:t>4. Of the enablers recorded cyber is highest with 55% </a:t>
            </a:r>
          </a:p>
          <a:p>
            <a:pPr eaLnBrk="1" hangingPunct="1">
              <a:buFont typeface="Symbol" pitchFamily="18" charset="2"/>
              <a:buChar char=""/>
            </a:pPr>
            <a:endParaRPr lang="en-GB" altLang="en-US" smtClean="0">
              <a:ea typeface="Calibri" pitchFamily="34" charset="0"/>
              <a:cs typeface="Times New Roman" pitchFamily="18" charset="0"/>
            </a:endParaRPr>
          </a:p>
          <a:p>
            <a:pPr eaLnBrk="1" hangingPunct="1">
              <a:buFont typeface="Symbol" pitchFamily="18" charset="2"/>
              <a:buNone/>
            </a:pPr>
            <a:r>
              <a:rPr lang="en-GB" altLang="en-US" smtClean="0">
                <a:ea typeface="Calibri" pitchFamily="34" charset="0"/>
                <a:cs typeface="Times New Roman" pitchFamily="18" charset="0"/>
              </a:rPr>
              <a:t>5. Biggest stand alone pure cyber crime is Ransomware</a:t>
            </a:r>
          </a:p>
          <a:p>
            <a:pPr eaLnBrk="1" hangingPunct="1">
              <a:buFont typeface="Symbol" pitchFamily="18" charset="2"/>
              <a:buChar char=""/>
            </a:pPr>
            <a:endParaRPr lang="en-GB" altLang="en-US" smtClean="0">
              <a:ea typeface="Calibri" pitchFamily="34" charset="0"/>
              <a:cs typeface="Times New Roman" pitchFamily="18" charset="0"/>
            </a:endParaRPr>
          </a:p>
          <a:p>
            <a:pPr eaLnBrk="1" hangingPunct="1">
              <a:buFont typeface="Symbol" pitchFamily="18" charset="2"/>
              <a:buNone/>
            </a:pPr>
            <a:r>
              <a:rPr lang="en-GB" altLang="en-US" smtClean="0">
                <a:ea typeface="Calibri" pitchFamily="34" charset="0"/>
                <a:cs typeface="Times New Roman" pitchFamily="18" charset="0"/>
              </a:rPr>
              <a:t>6. It is estimated that only 29% of UK business have a cyber policy in place</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9C21B6F-2550-43BB-BF68-813CC813EF5B}" type="slidenum">
              <a:rPr lang="en-GB" altLang="en-US" smtClean="0">
                <a:latin typeface="Times New Roman" pitchFamily="18" charset="0"/>
              </a:rPr>
              <a:pPr eaLnBrk="1" hangingPunct="1">
                <a:spcBef>
                  <a:spcPct val="0"/>
                </a:spcBef>
              </a:pPr>
              <a:t>3</a:t>
            </a:fld>
            <a:endParaRPr lang="en-GB" alt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Just some thoughts around password security.</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840BDE9-C395-44AC-A866-167D155E457E}" type="slidenum">
              <a:rPr lang="en-GB" altLang="en-US">
                <a:solidFill>
                  <a:prstClr val="black"/>
                </a:solidFill>
                <a:latin typeface="Times New Roman" pitchFamily="18" charset="0"/>
              </a:rPr>
              <a:pPr eaLnBrk="1" hangingPunct="1">
                <a:spcBef>
                  <a:spcPct val="0"/>
                </a:spcBef>
              </a:pPr>
              <a:t>26</a:t>
            </a:fld>
            <a:endParaRPr lang="en-GB" altLang="en-US">
              <a:solidFill>
                <a:prstClr val="black"/>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A356B39-7294-4A73-9F1D-585AAD649B3E}" type="slidenum">
              <a:rPr lang="en-GB" altLang="en-US">
                <a:solidFill>
                  <a:prstClr val="black"/>
                </a:solidFill>
                <a:latin typeface="Times New Roman" pitchFamily="18" charset="0"/>
              </a:rPr>
              <a:pPr eaLnBrk="1" hangingPunct="1">
                <a:spcBef>
                  <a:spcPct val="0"/>
                </a:spcBef>
              </a:pPr>
              <a:t>27</a:t>
            </a:fld>
            <a:endParaRPr lang="en-GB" altLang="en-US">
              <a:solidFill>
                <a:prstClr val="black"/>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Just some thoughts around password security.</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C4057B-C94E-47FB-9669-DFB5FBF34D28}" type="slidenum">
              <a:rPr lang="en-GB" altLang="en-US">
                <a:solidFill>
                  <a:prstClr val="black"/>
                </a:solidFill>
                <a:latin typeface="Times New Roman" pitchFamily="18" charset="0"/>
              </a:rPr>
              <a:pPr eaLnBrk="1" hangingPunct="1">
                <a:spcBef>
                  <a:spcPct val="0"/>
                </a:spcBef>
              </a:pPr>
              <a:t>28</a:t>
            </a:fld>
            <a:endParaRPr lang="en-GB" altLang="en-US">
              <a:solidFill>
                <a:prstClr val="black"/>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buFont typeface="Arial" panose="020B0604020202020204" pitchFamily="34" charset="0"/>
              <a:buNone/>
              <a:defRPr/>
            </a:pPr>
            <a:r>
              <a:rPr lang="en-GB" dirty="0" smtClean="0">
                <a:solidFill>
                  <a:srgbClr val="577BBD"/>
                </a:solidFill>
                <a:latin typeface="Arial" pitchFamily="34" charset="0"/>
                <a:cs typeface="Arial" panose="020B0604020202020204" pitchFamily="34" charset="0"/>
              </a:rPr>
              <a:t>Current best practice advises </a:t>
            </a:r>
            <a:r>
              <a:rPr lang="en-GB" b="1" u="sng" dirty="0" smtClean="0">
                <a:solidFill>
                  <a:srgbClr val="577BBD"/>
                </a:solidFill>
                <a:latin typeface="Arial" pitchFamily="34" charset="0"/>
                <a:cs typeface="Arial" panose="020B0604020202020204" pitchFamily="34" charset="0"/>
              </a:rPr>
              <a:t>THREE RANDOM WORDS</a:t>
            </a:r>
            <a:r>
              <a:rPr lang="en-GB" dirty="0" smtClean="0">
                <a:solidFill>
                  <a:srgbClr val="577BBD"/>
                </a:solidFill>
                <a:latin typeface="Arial" pitchFamily="34" charset="0"/>
                <a:cs typeface="Arial" panose="020B0604020202020204" pitchFamily="34" charset="0"/>
              </a:rPr>
              <a:t>.  To add complexity, convert some letters to numbers and add special characters</a:t>
            </a:r>
          </a:p>
          <a:p>
            <a:pPr eaLnBrk="1" fontAlgn="auto" hangingPunct="1">
              <a:spcBef>
                <a:spcPts val="0"/>
              </a:spcBef>
              <a:spcAft>
                <a:spcPts val="0"/>
              </a:spcAft>
              <a:defRPr/>
            </a:pPr>
            <a:r>
              <a:rPr lang="en-GB" dirty="0" smtClean="0">
                <a:solidFill>
                  <a:srgbClr val="577BBD"/>
                </a:solidFill>
                <a:latin typeface="Arial" pitchFamily="34" charset="0"/>
                <a:cs typeface="Arial" panose="020B0604020202020204" pitchFamily="34" charset="0"/>
              </a:rPr>
              <a:t>For example 	: BEACHBUCKETSPADE</a:t>
            </a:r>
          </a:p>
          <a:p>
            <a:pPr eaLnBrk="1" fontAlgn="auto" hangingPunct="1">
              <a:spcBef>
                <a:spcPts val="0"/>
              </a:spcBef>
              <a:spcAft>
                <a:spcPts val="0"/>
              </a:spcAft>
              <a:defRPr/>
            </a:pPr>
            <a:r>
              <a:rPr lang="en-GB" dirty="0" smtClean="0">
                <a:solidFill>
                  <a:srgbClr val="577BBD"/>
                </a:solidFill>
                <a:latin typeface="Arial" pitchFamily="34" charset="0"/>
                <a:cs typeface="Arial" panose="020B0604020202020204" pitchFamily="34" charset="0"/>
              </a:rPr>
              <a:t>To add complexity: 8EACH8UCK3TSP4DE£</a:t>
            </a:r>
          </a:p>
          <a:p>
            <a:pPr marL="285750" indent="-285750" eaLnBrk="1" fontAlgn="auto" hangingPunct="1">
              <a:spcBef>
                <a:spcPts val="0"/>
              </a:spcBef>
              <a:spcAft>
                <a:spcPts val="0"/>
              </a:spcAft>
              <a:buFont typeface="Arial" panose="020B0604020202020204" pitchFamily="34" charset="0"/>
              <a:buChar char="•"/>
              <a:defRPr/>
            </a:pPr>
            <a:r>
              <a:rPr lang="en-GB" dirty="0" smtClean="0">
                <a:solidFill>
                  <a:srgbClr val="577BBD"/>
                </a:solidFill>
                <a:latin typeface="Arial" pitchFamily="34" charset="0"/>
                <a:cs typeface="Arial" panose="020B0604020202020204" pitchFamily="34" charset="0"/>
              </a:rPr>
              <a:t>Your </a:t>
            </a:r>
            <a:r>
              <a:rPr lang="en-GB" u="sng" dirty="0" smtClean="0">
                <a:solidFill>
                  <a:srgbClr val="577BBD"/>
                </a:solidFill>
                <a:latin typeface="Arial" pitchFamily="34" charset="0"/>
                <a:cs typeface="Arial" panose="020B0604020202020204" pitchFamily="34" charset="0"/>
              </a:rPr>
              <a:t>single most</a:t>
            </a:r>
            <a:r>
              <a:rPr lang="en-GB" dirty="0" smtClean="0">
                <a:solidFill>
                  <a:srgbClr val="577BBD"/>
                </a:solidFill>
                <a:latin typeface="Arial" pitchFamily="34" charset="0"/>
                <a:cs typeface="Arial" panose="020B0604020202020204" pitchFamily="34" charset="0"/>
              </a:rPr>
              <a:t> important account and password is your email – effectively, anyone taking control of your email can then reset all your other passwords locking you out.</a:t>
            </a:r>
          </a:p>
          <a:p>
            <a:pPr marL="285750" indent="-285750" eaLnBrk="1" fontAlgn="auto" hangingPunct="1">
              <a:spcBef>
                <a:spcPts val="0"/>
              </a:spcBef>
              <a:spcAft>
                <a:spcPts val="0"/>
              </a:spcAft>
              <a:buFont typeface="Arial" panose="020B0604020202020204" pitchFamily="34" charset="0"/>
              <a:buChar char="•"/>
              <a:defRPr/>
            </a:pPr>
            <a:r>
              <a:rPr lang="en-GB" dirty="0" smtClean="0">
                <a:solidFill>
                  <a:srgbClr val="577BBD"/>
                </a:solidFill>
                <a:latin typeface="Arial" pitchFamily="34" charset="0"/>
                <a:cs typeface="Arial" panose="020B0604020202020204" pitchFamily="34" charset="0"/>
              </a:rPr>
              <a:t>Don’t use words/names/information that may be in the public domain or easily worked out from social media content, such as Mother’s maiden name; Date/Place of birth; pets names; children’s names; teams you support </a:t>
            </a:r>
            <a:r>
              <a:rPr lang="en-GB" dirty="0" err="1" smtClean="0">
                <a:solidFill>
                  <a:srgbClr val="577BBD"/>
                </a:solidFill>
                <a:latin typeface="Arial" pitchFamily="34" charset="0"/>
                <a:cs typeface="Arial" panose="020B0604020202020204" pitchFamily="34" charset="0"/>
              </a:rPr>
              <a:t>etc</a:t>
            </a:r>
            <a:endParaRPr lang="en-GB" dirty="0" smtClean="0">
              <a:solidFill>
                <a:srgbClr val="577BBD"/>
              </a:solidFill>
              <a:latin typeface="Arial" pitchFamily="34" charset="0"/>
              <a:cs typeface="Arial" panose="020B0604020202020204" pitchFamily="34" charset="0"/>
            </a:endParaRPr>
          </a:p>
          <a:p>
            <a:pPr marL="285750" indent="-285750" eaLnBrk="1" fontAlgn="auto" hangingPunct="1">
              <a:spcBef>
                <a:spcPts val="0"/>
              </a:spcBef>
              <a:spcAft>
                <a:spcPts val="0"/>
              </a:spcAft>
              <a:buFont typeface="Arial" panose="020B0604020202020204" pitchFamily="34" charset="0"/>
              <a:buChar char="•"/>
              <a:defRPr/>
            </a:pPr>
            <a:r>
              <a:rPr lang="en-GB" b="1" u="sng" dirty="0" smtClean="0">
                <a:solidFill>
                  <a:srgbClr val="577BBD"/>
                </a:solidFill>
                <a:latin typeface="Arial" pitchFamily="34" charset="0"/>
                <a:cs typeface="Arial" panose="020B0604020202020204" pitchFamily="34" charset="0"/>
              </a:rPr>
              <a:t>Never</a:t>
            </a:r>
            <a:r>
              <a:rPr lang="en-GB" dirty="0" smtClean="0">
                <a:solidFill>
                  <a:srgbClr val="577BBD"/>
                </a:solidFill>
                <a:latin typeface="Arial" pitchFamily="34" charset="0"/>
                <a:cs typeface="Arial" panose="020B0604020202020204" pitchFamily="34" charset="0"/>
              </a:rPr>
              <a:t> share passwords or disclose your password to anyone else</a:t>
            </a:r>
          </a:p>
          <a:p>
            <a:pPr marL="285750" indent="-285750" eaLnBrk="1" fontAlgn="auto" hangingPunct="1">
              <a:spcBef>
                <a:spcPts val="0"/>
              </a:spcBef>
              <a:spcAft>
                <a:spcPts val="0"/>
              </a:spcAft>
              <a:buFont typeface="Arial" panose="020B0604020202020204" pitchFamily="34" charset="0"/>
              <a:buChar char="•"/>
              <a:defRPr/>
            </a:pPr>
            <a:r>
              <a:rPr lang="en-GB" b="1" u="sng" dirty="0" smtClean="0">
                <a:solidFill>
                  <a:srgbClr val="577BBD"/>
                </a:solidFill>
                <a:latin typeface="Arial" pitchFamily="34" charset="0"/>
                <a:cs typeface="Arial" panose="020B0604020202020204" pitchFamily="34" charset="0"/>
              </a:rPr>
              <a:t>Always</a:t>
            </a:r>
            <a:r>
              <a:rPr lang="en-GB" dirty="0" smtClean="0">
                <a:solidFill>
                  <a:srgbClr val="577BBD"/>
                </a:solidFill>
                <a:latin typeface="Arial" pitchFamily="34" charset="0"/>
                <a:cs typeface="Arial" panose="020B0604020202020204" pitchFamily="34" charset="0"/>
              </a:rPr>
              <a:t> change default passwords on </a:t>
            </a:r>
            <a:r>
              <a:rPr lang="en-GB" b="1" u="sng" dirty="0" smtClean="0">
                <a:solidFill>
                  <a:srgbClr val="577BBD"/>
                </a:solidFill>
                <a:latin typeface="Arial" pitchFamily="34" charset="0"/>
                <a:cs typeface="Arial" panose="020B0604020202020204" pitchFamily="34" charset="0"/>
              </a:rPr>
              <a:t>all</a:t>
            </a:r>
            <a:r>
              <a:rPr lang="en-GB" dirty="0" smtClean="0">
                <a:solidFill>
                  <a:srgbClr val="577BBD"/>
                </a:solidFill>
                <a:latin typeface="Arial" pitchFamily="34" charset="0"/>
                <a:cs typeface="Arial" panose="020B0604020202020204" pitchFamily="34" charset="0"/>
              </a:rPr>
              <a:t> SMART devices/routers </a:t>
            </a:r>
          </a:p>
          <a:p>
            <a:pPr marL="285750" indent="-285750" eaLnBrk="1" fontAlgn="auto" hangingPunct="1">
              <a:spcBef>
                <a:spcPts val="0"/>
              </a:spcBef>
              <a:spcAft>
                <a:spcPts val="0"/>
              </a:spcAft>
              <a:buFont typeface="Arial" panose="020B0604020202020204" pitchFamily="34" charset="0"/>
              <a:buChar char="•"/>
              <a:defRPr/>
            </a:pPr>
            <a:r>
              <a:rPr lang="en-GB" b="1" u="sng" dirty="0" smtClean="0">
                <a:solidFill>
                  <a:srgbClr val="577BBD"/>
                </a:solidFill>
                <a:latin typeface="Arial" pitchFamily="34" charset="0"/>
                <a:cs typeface="Arial" panose="020B0604020202020204" pitchFamily="34" charset="0"/>
              </a:rPr>
              <a:t>ALWAYS</a:t>
            </a:r>
            <a:r>
              <a:rPr lang="en-GB" dirty="0" smtClean="0">
                <a:solidFill>
                  <a:srgbClr val="577BBD"/>
                </a:solidFill>
                <a:latin typeface="Arial" pitchFamily="34" charset="0"/>
                <a:cs typeface="Arial" panose="020B0604020202020204" pitchFamily="34" charset="0"/>
              </a:rPr>
              <a:t> log out of sites you have logged in to – especially on shared/public devices/machines</a:t>
            </a:r>
          </a:p>
          <a:p>
            <a:pPr eaLnBrk="1" hangingPunct="1">
              <a:spcBef>
                <a:spcPct val="0"/>
              </a:spcBef>
              <a:defRPr/>
            </a:pPr>
            <a:endParaRPr lang="en-GB"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FA8D9A-4133-4A2B-84D8-D32AD38658D0}" type="slidenum">
              <a:rPr lang="en-GB" altLang="en-US">
                <a:solidFill>
                  <a:prstClr val="black"/>
                </a:solidFill>
                <a:latin typeface="Times New Roman" pitchFamily="18" charset="0"/>
              </a:rPr>
              <a:pPr eaLnBrk="1" hangingPunct="1">
                <a:spcBef>
                  <a:spcPct val="0"/>
                </a:spcBef>
              </a:pPr>
              <a:t>29</a:t>
            </a:fld>
            <a:endParaRPr lang="en-GB" altLang="en-US">
              <a:solidFill>
                <a:prstClr val="black"/>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Nothing is ever free……………..</a:t>
            </a:r>
          </a:p>
          <a:p>
            <a:endParaRPr lang="en-GB" altLang="en-US" smtClean="0"/>
          </a:p>
          <a:p>
            <a:r>
              <a:rPr lang="en-GB" altLang="en-US" smtClean="0"/>
              <a:t>We all use this more and more. The football results can not wait, need to update my 20 friends and the 500 people I don’t really know that I’m eating a sandwich.</a:t>
            </a:r>
          </a:p>
          <a:p>
            <a:endParaRPr lang="en-GB" altLang="en-US" smtClean="0"/>
          </a:p>
          <a:p>
            <a:r>
              <a:rPr lang="en-GB" altLang="en-US" smtClean="0"/>
              <a:t>Need to work on the go, check and send emails, but I don’t want to pay for it.</a:t>
            </a:r>
          </a:p>
          <a:p>
            <a:endParaRPr lang="en-GB" altLang="en-US" smtClean="0"/>
          </a:p>
          <a:p>
            <a:r>
              <a:rPr lang="en-GB" altLang="en-US" smtClean="0"/>
              <a:t>Would you leave your home insecure or the front door of your business open overnight???</a:t>
            </a:r>
          </a:p>
          <a:p>
            <a:r>
              <a:rPr lang="en-GB" altLang="en-US" smtClean="0"/>
              <a:t>Would you leave a stranger with your bank card and pin to keep your money safe??</a:t>
            </a:r>
          </a:p>
          <a:p>
            <a:endParaRPr lang="en-GB" altLang="en-US" smtClean="0"/>
          </a:p>
          <a:p>
            <a:r>
              <a:rPr lang="en-GB" altLang="en-US" smtClean="0"/>
              <a:t>You take the same risks with public wifi – but you do it anyway… This also applies to Bluetooth</a:t>
            </a:r>
          </a:p>
          <a:p>
            <a:pPr eaLnBrk="1" hangingPunct="1">
              <a:spcBef>
                <a:spcPct val="0"/>
              </a:spcBef>
            </a:pPr>
            <a:endParaRPr lang="en-GB"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48D2E58-0C2D-43A2-B80C-C65A78ABE3E3}" type="slidenum">
              <a:rPr lang="en-GB" altLang="en-US">
                <a:solidFill>
                  <a:prstClr val="black"/>
                </a:solidFill>
                <a:latin typeface="Times New Roman" pitchFamily="18" charset="0"/>
              </a:rPr>
              <a:pPr eaLnBrk="1" hangingPunct="1">
                <a:spcBef>
                  <a:spcPct val="0"/>
                </a:spcBef>
              </a:pPr>
              <a:t>30</a:t>
            </a:fld>
            <a:endParaRPr lang="en-GB" altLang="en-US">
              <a:solidFill>
                <a:prstClr val="black"/>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 typeface="Arial" panose="020B0604020202020204" pitchFamily="34" charset="0"/>
              <a:buChar char="•"/>
              <a:defRPr/>
            </a:pPr>
            <a:r>
              <a:rPr lang="en-GB" dirty="0" smtClean="0">
                <a:solidFill>
                  <a:srgbClr val="577BBD"/>
                </a:solidFill>
                <a:latin typeface="Arial" panose="020B0604020202020204" pitchFamily="34" charset="0"/>
                <a:cs typeface="Arial" panose="020B0604020202020204" pitchFamily="34" charset="0"/>
              </a:rPr>
              <a:t>Any device connected to a Wi-Fi hotspot can view traffic sent &amp; received by everyone else? </a:t>
            </a:r>
          </a:p>
          <a:p>
            <a:pPr marL="285750" indent="-285750">
              <a:buFont typeface="Arial" panose="020B0604020202020204" pitchFamily="34" charset="0"/>
              <a:buChar char="•"/>
              <a:defRPr/>
            </a:pPr>
            <a:endParaRPr lang="en-GB" dirty="0" smtClean="0">
              <a:solidFill>
                <a:srgbClr val="577BB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smtClean="0">
                <a:solidFill>
                  <a:srgbClr val="577BBD"/>
                </a:solidFill>
                <a:latin typeface="Arial" panose="020B0604020202020204" pitchFamily="34" charset="0"/>
                <a:cs typeface="Arial" panose="020B0604020202020204" pitchFamily="34" charset="0"/>
              </a:rPr>
              <a:t>A malicious hacker could sit in a coffee shop and carry out all manner of attacks to intercept data as unsuspecting customers access online banking or chat on social media </a:t>
            </a:r>
          </a:p>
          <a:p>
            <a:pPr>
              <a:defRPr/>
            </a:pPr>
            <a:endParaRPr lang="en-GB" dirty="0" smtClean="0">
              <a:solidFill>
                <a:srgbClr val="577BB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dirty="0" smtClean="0">
                <a:solidFill>
                  <a:srgbClr val="577BBD"/>
                </a:solidFill>
                <a:latin typeface="Arial" panose="020B0604020202020204" pitchFamily="34" charset="0"/>
                <a:cs typeface="Arial" panose="020B0604020202020204" pitchFamily="34" charset="0"/>
              </a:rPr>
              <a:t>Enterprising criminals can even set up their own hotspots with the primary goal of capturing personal data.</a:t>
            </a:r>
          </a:p>
          <a:p>
            <a:pPr eaLnBrk="1" hangingPunct="1">
              <a:spcBef>
                <a:spcPct val="0"/>
              </a:spcBef>
              <a:defRPr/>
            </a:pPr>
            <a:endParaRPr lang="en-GB"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A547536-92A5-48AC-B066-533295B76396}" type="slidenum">
              <a:rPr lang="en-GB" altLang="en-US">
                <a:solidFill>
                  <a:prstClr val="black"/>
                </a:solidFill>
                <a:latin typeface="Times New Roman" pitchFamily="18" charset="0"/>
              </a:rPr>
              <a:pPr eaLnBrk="1" hangingPunct="1">
                <a:spcBef>
                  <a:spcPct val="0"/>
                </a:spcBef>
              </a:pPr>
              <a:t>31</a:t>
            </a:fld>
            <a:endParaRPr lang="en-GB" altLang="en-US">
              <a:solidFill>
                <a:prstClr val="black"/>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43B6BF-7960-4AA6-8AE0-48970112D5C2}" type="slidenum">
              <a:rPr lang="en-GB" altLang="en-US">
                <a:solidFill>
                  <a:prstClr val="black"/>
                </a:solidFill>
                <a:latin typeface="Times New Roman" pitchFamily="18" charset="0"/>
              </a:rPr>
              <a:pPr eaLnBrk="1" hangingPunct="1">
                <a:spcBef>
                  <a:spcPct val="0"/>
                </a:spcBef>
              </a:pPr>
              <a:t>32</a:t>
            </a:fld>
            <a:endParaRPr lang="en-GB" altLang="en-US">
              <a:solidFill>
                <a:prstClr val="black"/>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buSzPct val="100000"/>
              <a:buFontTx/>
              <a:buAutoNum type="arabicPeriod"/>
              <a:defRPr/>
            </a:pPr>
            <a:r>
              <a:rPr lang="en-GB" dirty="0" smtClean="0">
                <a:sym typeface="Helvetica"/>
              </a:rPr>
              <a:t>Download software and app updates as soon as they appear. They contain vital security upgrades that keep your devices and business information safe. </a:t>
            </a:r>
          </a:p>
          <a:p>
            <a:pPr>
              <a:buSzPct val="100000"/>
              <a:defRPr/>
            </a:pPr>
            <a:endParaRPr lang="en-GB" dirty="0" smtClean="0">
              <a:sym typeface="Helvetica"/>
            </a:endParaRPr>
          </a:p>
          <a:p>
            <a:pPr>
              <a:buSzPct val="100000"/>
              <a:defRPr/>
            </a:pPr>
            <a:r>
              <a:rPr lang="en-GB" dirty="0" smtClean="0">
                <a:sym typeface="Helvetica"/>
              </a:rPr>
              <a:t>2. Use strong passwords made up of at least three random words. Using lower and upper case letters, numbers and symbols this will make your passwords even stronger. Don’t post password answers on social media – pets names </a:t>
            </a:r>
            <a:r>
              <a:rPr lang="en-GB" dirty="0" err="1" smtClean="0">
                <a:sym typeface="Helvetica"/>
              </a:rPr>
              <a:t>etcAnd</a:t>
            </a:r>
            <a:r>
              <a:rPr lang="en-GB" dirty="0" smtClean="0">
                <a:sym typeface="Helvetica"/>
              </a:rPr>
              <a:t> always change default password/PIN settings.</a:t>
            </a:r>
          </a:p>
          <a:p>
            <a:pPr>
              <a:buSzPct val="100000"/>
              <a:defRPr/>
            </a:pPr>
            <a:endParaRPr lang="en-GB" dirty="0" smtClean="0">
              <a:sym typeface="Helvetica"/>
            </a:endParaRPr>
          </a:p>
          <a:p>
            <a:pPr>
              <a:buSzPct val="100000"/>
              <a:defRPr/>
            </a:pPr>
            <a:r>
              <a:rPr lang="en-GB" dirty="0" smtClean="0">
                <a:sym typeface="Helvetica"/>
              </a:rPr>
              <a:t>3. Delete suspicious emails as they may contain fraudulent requests for information or links to viruses. </a:t>
            </a:r>
          </a:p>
          <a:p>
            <a:pPr>
              <a:defRPr/>
            </a:pPr>
            <a:endParaRPr lang="en-GB"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C2B0E33-C647-4E7A-A5B8-719AEB505C9D}" type="slidenum">
              <a:rPr lang="en-GB" altLang="en-US" smtClean="0">
                <a:latin typeface="Times New Roman" pitchFamily="18" charset="0"/>
              </a:rPr>
              <a:pPr eaLnBrk="1" hangingPunct="1">
                <a:spcBef>
                  <a:spcPct val="0"/>
                </a:spcBef>
              </a:pPr>
              <a:t>33</a:t>
            </a:fld>
            <a:endParaRPr lang="en-GB" alt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buFontTx/>
              <a:buAutoNum type="arabicPeriod"/>
              <a:defRPr/>
            </a:pPr>
            <a:r>
              <a:rPr lang="en-GB" u="sng" dirty="0" smtClean="0">
                <a:sym typeface="Helvetica"/>
              </a:rPr>
              <a:t>Use Anti – virus software</a:t>
            </a:r>
            <a:r>
              <a:rPr lang="en-GB" dirty="0" smtClean="0">
                <a:sym typeface="Helvetica"/>
              </a:rPr>
              <a:t>, Your computers, tablets and smartphones can easily become infected by small pieces of software known as viruses or malware. Install creditable internet security software like anti-virus on all your devices to help prevent infection. And remember to switch it on! </a:t>
            </a:r>
          </a:p>
          <a:p>
            <a:pPr marL="228600" indent="-228600">
              <a:buFontTx/>
              <a:buAutoNum type="arabicPeriod"/>
              <a:defRPr/>
            </a:pPr>
            <a:endParaRPr lang="en-GB" dirty="0" smtClean="0">
              <a:sym typeface="Helvetica"/>
            </a:endParaRPr>
          </a:p>
          <a:p>
            <a:pPr>
              <a:buSzPct val="100000"/>
              <a:defRPr/>
            </a:pPr>
            <a:r>
              <a:rPr lang="en-GB" dirty="0" smtClean="0"/>
              <a:t>2 </a:t>
            </a:r>
            <a:r>
              <a:rPr lang="en-GB" u="sng" dirty="0" smtClean="0">
                <a:sym typeface="Helvetica"/>
              </a:rPr>
              <a:t>Train your staff, </a:t>
            </a:r>
            <a:r>
              <a:rPr lang="en-GB" dirty="0" smtClean="0">
                <a:sym typeface="Helvetica"/>
              </a:rPr>
              <a:t>Make your staff aware of cyber security threats and how to deal with them. Conduct regular online safety and information security awareness for ALL employees. Get staff to question and challenge things that seem irregular.  Set guidelines with your staff around accessing social media to help prevent your business being compromised.</a:t>
            </a:r>
          </a:p>
          <a:p>
            <a:pPr>
              <a:buSzPct val="100000"/>
              <a:defRPr/>
            </a:pPr>
            <a:endParaRPr lang="en-GB" dirty="0" smtClean="0">
              <a:sym typeface="Helvetica"/>
            </a:endParaRPr>
          </a:p>
          <a:p>
            <a:pPr>
              <a:buSzPct val="100000"/>
              <a:defRPr/>
            </a:pPr>
            <a:r>
              <a:rPr lang="en-GB" dirty="0" smtClean="0">
                <a:sym typeface="Helvetica"/>
              </a:rPr>
              <a:t>3. </a:t>
            </a:r>
            <a:r>
              <a:rPr lang="en-GB" u="sng" dirty="0" smtClean="0">
                <a:sym typeface="Helvetica"/>
              </a:rPr>
              <a:t>Business Practices </a:t>
            </a:r>
            <a:r>
              <a:rPr lang="en-GB" dirty="0" smtClean="0">
                <a:sym typeface="Helvetica"/>
              </a:rPr>
              <a:t>Cyber Essentials is a Government backed scheme setting out several practices necessary to be approved as a Cyber Essential company.</a:t>
            </a:r>
          </a:p>
          <a:p>
            <a:pPr>
              <a:buSzPct val="100000"/>
              <a:defRPr/>
            </a:pPr>
            <a:r>
              <a:rPr lang="en-GB" dirty="0" smtClean="0">
                <a:sym typeface="Helvetica"/>
              </a:rPr>
              <a:t>Consider making having Cyber Essentials mandatory in companies you contract with.</a:t>
            </a:r>
          </a:p>
          <a:p>
            <a:pPr>
              <a:buSzPct val="100000"/>
              <a:defRPr/>
            </a:pPr>
            <a:endParaRPr lang="en-GB"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480EB5D-F5E5-4432-ADB7-0E7F57EF5839}" type="slidenum">
              <a:rPr lang="en-GB" altLang="en-US" smtClean="0">
                <a:latin typeface="Times New Roman" pitchFamily="18" charset="0"/>
              </a:rPr>
              <a:pPr eaLnBrk="1" hangingPunct="1">
                <a:spcBef>
                  <a:spcPct val="0"/>
                </a:spcBef>
              </a:pPr>
              <a:t>34</a:t>
            </a:fld>
            <a:endParaRPr lang="en-GB"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B9CF1A-1A8E-4A79-90B7-338D56AFB905}" type="slidenum">
              <a:rPr lang="en-GB" altLang="en-US" sz="1200" smtClean="0"/>
              <a:pPr eaLnBrk="1" hangingPunct="1"/>
              <a:t>4</a:t>
            </a:fld>
            <a:endParaRPr lang="en-GB"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40163D9-1663-421F-AC4A-89B4616AB7CB}" type="slidenum">
              <a:rPr lang="en-GB" altLang="en-US" smtClean="0">
                <a:latin typeface="Times New Roman" pitchFamily="18" charset="0"/>
              </a:rPr>
              <a:pPr eaLnBrk="1" hangingPunct="1">
                <a:spcBef>
                  <a:spcPct val="0"/>
                </a:spcBef>
              </a:pPr>
              <a:t>5</a:t>
            </a:fld>
            <a:endParaRPr lang="en-GB"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solidFill>
                  <a:srgbClr val="577BBD"/>
                </a:solidFill>
                <a:latin typeface="Arial" charset="0"/>
              </a:rPr>
              <a:t>Quite simply, Google yourself!</a:t>
            </a:r>
          </a:p>
          <a:p>
            <a:r>
              <a:rPr lang="en-GB" altLang="en-US" smtClean="0">
                <a:solidFill>
                  <a:srgbClr val="577BBD"/>
                </a:solidFill>
                <a:latin typeface="Arial" charset="0"/>
              </a:rPr>
              <a:t>Also try searching yourself on </a:t>
            </a:r>
            <a:r>
              <a:rPr lang="en-GB" altLang="en-US" smtClean="0">
                <a:solidFill>
                  <a:srgbClr val="577BBD"/>
                </a:solidFill>
                <a:latin typeface="Arial" charset="0"/>
                <a:hlinkClick r:id="rId3"/>
              </a:rPr>
              <a:t>www.pipl.com</a:t>
            </a:r>
            <a:endParaRPr lang="en-GB" altLang="en-US" smtClean="0">
              <a:solidFill>
                <a:srgbClr val="577BBD"/>
              </a:solidFill>
              <a:latin typeface="Arial" charset="0"/>
            </a:endParaRPr>
          </a:p>
          <a:p>
            <a:r>
              <a:rPr lang="en-GB" altLang="en-US" i="1" smtClean="0">
                <a:solidFill>
                  <a:srgbClr val="577BBD"/>
                </a:solidFill>
                <a:latin typeface="Arial" charset="0"/>
              </a:rPr>
              <a:t>Other steps to take :</a:t>
            </a:r>
          </a:p>
          <a:p>
            <a:r>
              <a:rPr lang="en-GB" altLang="en-US" smtClean="0">
                <a:solidFill>
                  <a:srgbClr val="577BBD"/>
                </a:solidFill>
                <a:latin typeface="Arial" charset="0"/>
              </a:rPr>
              <a:t>Change Facebook settings make old Timeline posts visible only to you</a:t>
            </a:r>
          </a:p>
          <a:p>
            <a:r>
              <a:rPr lang="en-GB" altLang="en-US" smtClean="0">
                <a:solidFill>
                  <a:srgbClr val="577BBD"/>
                </a:solidFill>
                <a:latin typeface="Arial" charset="0"/>
              </a:rPr>
              <a:t>Check that photos are not “publicly available”</a:t>
            </a:r>
          </a:p>
          <a:p>
            <a:r>
              <a:rPr lang="en-GB" altLang="en-US" smtClean="0">
                <a:solidFill>
                  <a:srgbClr val="577BBD"/>
                </a:solidFill>
                <a:latin typeface="Arial" charset="0"/>
              </a:rPr>
              <a:t>Opt to approve photos and posts by others before they appear on your timeline</a:t>
            </a:r>
          </a:p>
          <a:p>
            <a:r>
              <a:rPr lang="en-GB" altLang="en-US" smtClean="0">
                <a:solidFill>
                  <a:srgbClr val="577BBD"/>
                </a:solidFill>
                <a:latin typeface="Arial" charset="0"/>
              </a:rPr>
              <a:t>Delete any old social media accounts you no longer use</a:t>
            </a:r>
          </a:p>
          <a:p>
            <a:r>
              <a:rPr lang="en-GB" altLang="en-US" smtClean="0">
                <a:solidFill>
                  <a:srgbClr val="577BBD"/>
                </a:solidFill>
                <a:latin typeface="Arial" charset="0"/>
              </a:rPr>
              <a:t>Spring clean and remove any posts that may not show you in a positive way</a:t>
            </a:r>
          </a:p>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E68699-F7A0-4970-B623-BF64C0EA7FAF}" type="slidenum">
              <a:rPr lang="en-GB" altLang="en-US">
                <a:solidFill>
                  <a:prstClr val="black"/>
                </a:solidFill>
                <a:latin typeface="Times New Roman" pitchFamily="18" charset="0"/>
              </a:rPr>
              <a:pPr eaLnBrk="1" hangingPunct="1">
                <a:spcBef>
                  <a:spcPct val="0"/>
                </a:spcBef>
              </a:pPr>
              <a:t>6</a:t>
            </a:fld>
            <a:endParaRPr lang="en-GB" altLang="en-US">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Just some thoughts around password security.</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4E13593-650C-4219-982F-F2CE8C019636}" type="slidenum">
              <a:rPr lang="en-GB" altLang="en-US" smtClean="0">
                <a:solidFill>
                  <a:srgbClr val="000000"/>
                </a:solidFill>
                <a:latin typeface="Times New Roman" pitchFamily="18" charset="0"/>
              </a:rPr>
              <a:pPr eaLnBrk="1" hangingPunct="1">
                <a:spcBef>
                  <a:spcPct val="0"/>
                </a:spcBef>
              </a:pPr>
              <a:t>7</a:t>
            </a:fld>
            <a:endParaRPr lang="en-GB" altLang="en-US" smtClean="0">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Aft>
                <a:spcPts val="1000"/>
              </a:spcAft>
            </a:pPr>
            <a:r>
              <a:rPr lang="en-GB" altLang="en-US" dirty="0" smtClean="0">
                <a:solidFill>
                  <a:srgbClr val="577BBD"/>
                </a:solidFill>
                <a:cs typeface="Times New Roman" pitchFamily="18" charset="0"/>
              </a:rPr>
              <a:t>A website that allows you to check if your personal data has been compromised by data breaches. </a:t>
            </a:r>
          </a:p>
          <a:p>
            <a:pPr>
              <a:lnSpc>
                <a:spcPct val="115000"/>
              </a:lnSpc>
              <a:spcAft>
                <a:spcPts val="1000"/>
              </a:spcAft>
            </a:pPr>
            <a:r>
              <a:rPr lang="en-GB" altLang="en-US" dirty="0" smtClean="0">
                <a:solidFill>
                  <a:srgbClr val="577BBD"/>
                </a:solidFill>
                <a:cs typeface="Times New Roman" pitchFamily="18" charset="0"/>
              </a:rPr>
              <a:t>"Notify me" service allows visitors to subscribe to notifications about future breaches. Once signed up, you will receive an email message any time their personal information is found in a new data breach. </a:t>
            </a:r>
          </a:p>
          <a:p>
            <a:r>
              <a:rPr lang="en-GB" altLang="en-US" i="1" dirty="0" smtClean="0">
                <a:solidFill>
                  <a:srgbClr val="577BBD"/>
                </a:solidFill>
                <a:cs typeface="Times New Roman" pitchFamily="18" charset="0"/>
              </a:rPr>
              <a:t>This service often alerts users to breaches long before it reaches the news, meaning that you can take action immediately instead of your accounts being at risk for months without you knowing.</a:t>
            </a:r>
          </a:p>
          <a:p>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515A895-5E47-45F2-83BA-05BACE6DD5CE}" type="slidenum">
              <a:rPr lang="en-GB" altLang="en-US">
                <a:solidFill>
                  <a:prstClr val="black"/>
                </a:solidFill>
                <a:latin typeface="Times New Roman" pitchFamily="18" charset="0"/>
              </a:rPr>
              <a:pPr eaLnBrk="1" hangingPunct="1">
                <a:spcBef>
                  <a:spcPct val="0"/>
                </a:spcBef>
              </a:pPr>
              <a:t>8</a:t>
            </a:fld>
            <a:endParaRPr lang="en-GB" altLang="en-US">
              <a:solidFill>
                <a:prstClr val="black"/>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solidFill>
                  <a:srgbClr val="577BBD"/>
                </a:solidFill>
                <a:latin typeface="Arial" charset="0"/>
              </a:rPr>
              <a:t>Quite simply, Google yourself!</a:t>
            </a:r>
          </a:p>
          <a:p>
            <a:r>
              <a:rPr lang="en-GB" altLang="en-US" smtClean="0">
                <a:solidFill>
                  <a:srgbClr val="577BBD"/>
                </a:solidFill>
                <a:latin typeface="Arial" charset="0"/>
              </a:rPr>
              <a:t>Also try searching yourself on </a:t>
            </a:r>
            <a:r>
              <a:rPr lang="en-GB" altLang="en-US" smtClean="0">
                <a:solidFill>
                  <a:srgbClr val="577BBD"/>
                </a:solidFill>
                <a:latin typeface="Arial" charset="0"/>
                <a:hlinkClick r:id="rId3"/>
              </a:rPr>
              <a:t>www.pipl.com</a:t>
            </a:r>
            <a:endParaRPr lang="en-GB" altLang="en-US" smtClean="0">
              <a:solidFill>
                <a:srgbClr val="577BBD"/>
              </a:solidFill>
              <a:latin typeface="Arial" charset="0"/>
            </a:endParaRPr>
          </a:p>
          <a:p>
            <a:r>
              <a:rPr lang="en-GB" altLang="en-US" i="1" smtClean="0">
                <a:solidFill>
                  <a:srgbClr val="577BBD"/>
                </a:solidFill>
                <a:latin typeface="Arial" charset="0"/>
              </a:rPr>
              <a:t>Other steps to take :</a:t>
            </a:r>
          </a:p>
          <a:p>
            <a:r>
              <a:rPr lang="en-GB" altLang="en-US" smtClean="0">
                <a:solidFill>
                  <a:srgbClr val="577BBD"/>
                </a:solidFill>
                <a:latin typeface="Arial" charset="0"/>
              </a:rPr>
              <a:t>Change Facebook settings make old Timeline posts visible only to you</a:t>
            </a:r>
          </a:p>
          <a:p>
            <a:r>
              <a:rPr lang="en-GB" altLang="en-US" smtClean="0">
                <a:solidFill>
                  <a:srgbClr val="577BBD"/>
                </a:solidFill>
                <a:latin typeface="Arial" charset="0"/>
              </a:rPr>
              <a:t>Check that photos are not “publicly available”</a:t>
            </a:r>
          </a:p>
          <a:p>
            <a:r>
              <a:rPr lang="en-GB" altLang="en-US" smtClean="0">
                <a:solidFill>
                  <a:srgbClr val="577BBD"/>
                </a:solidFill>
                <a:latin typeface="Arial" charset="0"/>
              </a:rPr>
              <a:t>Opt to approve photos and posts by others before they appear on your timeline</a:t>
            </a:r>
          </a:p>
          <a:p>
            <a:r>
              <a:rPr lang="en-GB" altLang="en-US" smtClean="0">
                <a:solidFill>
                  <a:srgbClr val="577BBD"/>
                </a:solidFill>
                <a:latin typeface="Arial" charset="0"/>
              </a:rPr>
              <a:t>Delete any old social media accounts you no longer use</a:t>
            </a:r>
          </a:p>
          <a:p>
            <a:r>
              <a:rPr lang="en-GB" altLang="en-US" smtClean="0">
                <a:solidFill>
                  <a:srgbClr val="577BBD"/>
                </a:solidFill>
                <a:latin typeface="Arial" charset="0"/>
              </a:rPr>
              <a:t>Spring clean and remove any posts that may not show you in a positive way</a:t>
            </a:r>
          </a:p>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364544-D339-4A0A-9DDC-81DC701621B3}" type="slidenum">
              <a:rPr lang="en-GB" altLang="en-US" smtClean="0">
                <a:latin typeface="Times New Roman" pitchFamily="18" charset="0"/>
              </a:rPr>
              <a:pPr eaLnBrk="1" hangingPunct="1">
                <a:spcBef>
                  <a:spcPct val="0"/>
                </a:spcBef>
              </a:pPr>
              <a:t>9</a:t>
            </a:fld>
            <a:endParaRPr lang="en-GB"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solidFill>
                  <a:srgbClr val="577BBD"/>
                </a:solidFill>
                <a:latin typeface="Arial" charset="0"/>
              </a:rPr>
              <a:t>Quite simply, Google yourself!</a:t>
            </a:r>
          </a:p>
          <a:p>
            <a:r>
              <a:rPr lang="en-GB" altLang="en-US" smtClean="0">
                <a:solidFill>
                  <a:srgbClr val="577BBD"/>
                </a:solidFill>
                <a:latin typeface="Arial" charset="0"/>
              </a:rPr>
              <a:t>Also try searching yourself on </a:t>
            </a:r>
            <a:r>
              <a:rPr lang="en-GB" altLang="en-US" smtClean="0">
                <a:solidFill>
                  <a:srgbClr val="577BBD"/>
                </a:solidFill>
                <a:latin typeface="Arial" charset="0"/>
                <a:hlinkClick r:id="rId3"/>
              </a:rPr>
              <a:t>www.pipl.com</a:t>
            </a:r>
            <a:endParaRPr lang="en-GB" altLang="en-US" smtClean="0">
              <a:solidFill>
                <a:srgbClr val="577BBD"/>
              </a:solidFill>
              <a:latin typeface="Arial" charset="0"/>
            </a:endParaRPr>
          </a:p>
          <a:p>
            <a:r>
              <a:rPr lang="en-GB" altLang="en-US" i="1" smtClean="0">
                <a:solidFill>
                  <a:srgbClr val="577BBD"/>
                </a:solidFill>
                <a:latin typeface="Arial" charset="0"/>
              </a:rPr>
              <a:t>Other steps to take :</a:t>
            </a:r>
          </a:p>
          <a:p>
            <a:r>
              <a:rPr lang="en-GB" altLang="en-US" smtClean="0">
                <a:solidFill>
                  <a:srgbClr val="577BBD"/>
                </a:solidFill>
                <a:latin typeface="Arial" charset="0"/>
              </a:rPr>
              <a:t>Change Facebook settings make old Timeline posts visible only to you</a:t>
            </a:r>
          </a:p>
          <a:p>
            <a:r>
              <a:rPr lang="en-GB" altLang="en-US" smtClean="0">
                <a:solidFill>
                  <a:srgbClr val="577BBD"/>
                </a:solidFill>
                <a:latin typeface="Arial" charset="0"/>
              </a:rPr>
              <a:t>Check that photos are not “publicly available”</a:t>
            </a:r>
          </a:p>
          <a:p>
            <a:r>
              <a:rPr lang="en-GB" altLang="en-US" smtClean="0">
                <a:solidFill>
                  <a:srgbClr val="577BBD"/>
                </a:solidFill>
                <a:latin typeface="Arial" charset="0"/>
              </a:rPr>
              <a:t>Opt to approve photos and posts by others before they appear on your timeline</a:t>
            </a:r>
          </a:p>
          <a:p>
            <a:r>
              <a:rPr lang="en-GB" altLang="en-US" smtClean="0">
                <a:solidFill>
                  <a:srgbClr val="577BBD"/>
                </a:solidFill>
                <a:latin typeface="Arial" charset="0"/>
              </a:rPr>
              <a:t>Delete any old social media accounts you no longer use</a:t>
            </a:r>
          </a:p>
          <a:p>
            <a:r>
              <a:rPr lang="en-GB" altLang="en-US" smtClean="0">
                <a:solidFill>
                  <a:srgbClr val="577BBD"/>
                </a:solidFill>
                <a:latin typeface="Arial" charset="0"/>
              </a:rPr>
              <a:t>Spring clean and remove any posts that may not show you in a positive way</a:t>
            </a:r>
          </a:p>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364544-D339-4A0A-9DDC-81DC701621B3}" type="slidenum">
              <a:rPr lang="en-GB" altLang="en-US" smtClean="0">
                <a:latin typeface="Times New Roman" pitchFamily="18" charset="0"/>
              </a:rPr>
              <a:pPr eaLnBrk="1" hangingPunct="1">
                <a:spcBef>
                  <a:spcPct val="0"/>
                </a:spcBef>
              </a:pPr>
              <a:t>10</a:t>
            </a:fld>
            <a:endParaRPr lang="en-GB"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BD9D76-8617-4741-8A96-071E7FA51931}" type="datetimeFigureOut">
              <a:rPr lang="en-GB" smtClean="0">
                <a:solidFill>
                  <a:prstClr val="black">
                    <a:tint val="75000"/>
                  </a:prstClr>
                </a:solidFill>
              </a:rPr>
              <a:pPr/>
              <a:t>2018-01-26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9C71E2-BB0E-4E6D-BE5A-F69FAD4A5B8E}" type="slidenum">
              <a:rPr lang="en-GB" smtClean="0">
                <a:solidFill>
                  <a:prstClr val="black">
                    <a:tint val="75000"/>
                  </a:prstClr>
                </a:solidFill>
              </a:rPr>
              <a:pPr/>
              <a:t>‹#›</a:t>
            </a:fld>
            <a:endParaRPr lang="en-GB">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36512" y="-1"/>
            <a:ext cx="9192244" cy="221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20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ft Picture_Right Text">
    <p:spTree>
      <p:nvGrpSpPr>
        <p:cNvPr id="1" name=""/>
        <p:cNvGrpSpPr/>
        <p:nvPr/>
      </p:nvGrpSpPr>
      <p:grpSpPr>
        <a:xfrm>
          <a:off x="0" y="0"/>
          <a:ext cx="0" cy="0"/>
          <a:chOff x="0" y="0"/>
          <a:chExt cx="0" cy="0"/>
        </a:xfrm>
      </p:grpSpPr>
      <p:sp>
        <p:nvSpPr>
          <p:cNvPr id="11" name="Picture Placeholder 15"/>
          <p:cNvSpPr>
            <a:spLocks noGrp="1"/>
          </p:cNvSpPr>
          <p:nvPr>
            <p:ph type="pic" sz="quarter" idx="10"/>
          </p:nvPr>
        </p:nvSpPr>
        <p:spPr>
          <a:xfrm>
            <a:off x="676064" y="1093373"/>
            <a:ext cx="3937211" cy="4977227"/>
          </a:xfrm>
        </p:spPr>
        <p:txBody>
          <a:bodyPr/>
          <a:lstStyle/>
          <a:p>
            <a:endParaRPr lang="en-US"/>
          </a:p>
        </p:txBody>
      </p:sp>
      <p:sp>
        <p:nvSpPr>
          <p:cNvPr id="2" name="Title 1"/>
          <p:cNvSpPr>
            <a:spLocks noGrp="1"/>
          </p:cNvSpPr>
          <p:nvPr>
            <p:ph type="title" hasCustomPrompt="1"/>
          </p:nvPr>
        </p:nvSpPr>
        <p:spPr>
          <a:xfrm>
            <a:off x="675970" y="384175"/>
            <a:ext cx="8028000" cy="460375"/>
          </a:xfrm>
        </p:spPr>
        <p:txBody>
          <a:bodyPr/>
          <a:lstStyle/>
          <a:p>
            <a:r>
              <a:rPr lang="en-US" dirty="0" smtClean="0"/>
              <a:t>Click to edit title style</a:t>
            </a:r>
            <a:endParaRPr lang="en-US" dirty="0"/>
          </a:p>
        </p:txBody>
      </p:sp>
      <p:sp>
        <p:nvSpPr>
          <p:cNvPr id="3" name="Content Placeholder 2"/>
          <p:cNvSpPr>
            <a:spLocks noGrp="1"/>
          </p:cNvSpPr>
          <p:nvPr>
            <p:ph sz="half" idx="1" hasCustomPrompt="1"/>
          </p:nvPr>
        </p:nvSpPr>
        <p:spPr>
          <a:xfrm>
            <a:off x="4775616" y="1094053"/>
            <a:ext cx="3925888" cy="307777"/>
          </a:xfrm>
        </p:spPr>
        <p:txBody>
          <a:bodyPr/>
          <a:lstStyle>
            <a:lvl1pPr marL="0" marR="0" indent="0" algn="l" defTabSz="914400" rtl="0" eaLnBrk="1" fontAlgn="base" latinLnBrk="0" hangingPunct="1">
              <a:lnSpc>
                <a:spcPct val="100000"/>
              </a:lnSpc>
              <a:spcBef>
                <a:spcPts val="900"/>
              </a:spcBef>
              <a:spcAft>
                <a:spcPct val="0"/>
              </a:spcAft>
              <a:buClr>
                <a:schemeClr val="tx2"/>
              </a:buClr>
              <a:buSzTx/>
              <a:buFont typeface="Arial" pitchFamily="34" charset="0"/>
              <a:buNone/>
              <a:tabLst/>
              <a:defRPr sz="2000"/>
            </a:lvl1pPr>
            <a:lvl2pPr marL="176213" indent="-176213">
              <a:lnSpc>
                <a:spcPct val="100000"/>
              </a:lnSpc>
              <a:spcBef>
                <a:spcPts val="900"/>
              </a:spcBef>
              <a:buClr>
                <a:schemeClr val="tx1"/>
              </a:buClr>
              <a:buFont typeface="Wingdings" pitchFamily="2" charset="2"/>
              <a:buChar char=""/>
              <a:defRPr sz="2000"/>
            </a:lvl2pPr>
            <a:lvl3pPr marL="404813" indent="-228600">
              <a:lnSpc>
                <a:spcPct val="100000"/>
              </a:lnSpc>
              <a:spcBef>
                <a:spcPts val="900"/>
              </a:spcBef>
              <a:defRPr sz="2000"/>
            </a:lvl3pPr>
            <a:lvl4pPr marL="633413" indent="-228600">
              <a:lnSpc>
                <a:spcPct val="100000"/>
              </a:lnSpc>
              <a:spcBef>
                <a:spcPts val="900"/>
              </a:spcBef>
              <a:defRPr lang="en-US" sz="2000" dirty="0" smtClean="0">
                <a:solidFill>
                  <a:schemeClr val="tx1"/>
                </a:solidFill>
                <a:latin typeface="Expert Sans Regular" pitchFamily="2" charset="0"/>
                <a:ea typeface="+mn-ea"/>
                <a:cs typeface="Arial" pitchFamily="34" charset="0"/>
              </a:defRPr>
            </a:lvl4pPr>
            <a:lvl5pPr marL="862013" indent="-228600">
              <a:lnSpc>
                <a:spcPct val="100000"/>
              </a:lnSpc>
              <a:spcBef>
                <a:spcPts val="900"/>
              </a:spcBef>
              <a:defRPr lang="en-US" sz="20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text styles</a:t>
            </a:r>
          </a:p>
        </p:txBody>
      </p:sp>
    </p:spTree>
    <p:extLst>
      <p:ext uri="{BB962C8B-B14F-4D97-AF65-F5344CB8AC3E}">
        <p14:creationId xmlns:p14="http://schemas.microsoft.com/office/powerpoint/2010/main" val="419294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9" name="Picture Placeholder 15"/>
          <p:cNvSpPr>
            <a:spLocks noGrp="1"/>
          </p:cNvSpPr>
          <p:nvPr>
            <p:ph type="pic" sz="quarter" idx="10"/>
          </p:nvPr>
        </p:nvSpPr>
        <p:spPr>
          <a:xfrm>
            <a:off x="676064" y="392113"/>
            <a:ext cx="8034549" cy="5356225"/>
          </a:xfrm>
        </p:spPr>
        <p:txBody>
          <a:bodyPr/>
          <a:lstStyle/>
          <a:p>
            <a:endParaRPr lang="en-US"/>
          </a:p>
        </p:txBody>
      </p:sp>
      <p:sp>
        <p:nvSpPr>
          <p:cNvPr id="12" name="Text Placeholder 9"/>
          <p:cNvSpPr>
            <a:spLocks noGrp="1"/>
          </p:cNvSpPr>
          <p:nvPr>
            <p:ph type="body" sz="quarter" idx="18" hasCustomPrompt="1"/>
          </p:nvPr>
        </p:nvSpPr>
        <p:spPr>
          <a:xfrm>
            <a:off x="655638" y="5769432"/>
            <a:ext cx="8029574" cy="215444"/>
          </a:xfrm>
        </p:spPr>
        <p:txBody>
          <a:bodyPr/>
          <a:lstStyle>
            <a:lvl1pPr>
              <a:defRPr lang="en-US" sz="1400" dirty="0"/>
            </a:lvl1pPr>
          </a:lstStyle>
          <a:p>
            <a:pPr lvl="0"/>
            <a:r>
              <a:rPr lang="en-US" dirty="0" smtClean="0"/>
              <a:t>Image caption</a:t>
            </a:r>
            <a:endParaRPr lang="en-US" dirty="0"/>
          </a:p>
        </p:txBody>
      </p:sp>
    </p:spTree>
    <p:extLst>
      <p:ext uri="{BB962C8B-B14F-4D97-AF65-F5344CB8AC3E}">
        <p14:creationId xmlns:p14="http://schemas.microsoft.com/office/powerpoint/2010/main" val="100875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ft text_2 Right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5969" y="384175"/>
            <a:ext cx="8028000" cy="460375"/>
          </a:xfrm>
        </p:spPr>
        <p:txBody>
          <a:bodyPr/>
          <a:lstStyle/>
          <a:p>
            <a:r>
              <a:rPr lang="en-US" dirty="0" smtClean="0"/>
              <a:t>Click to edit title style</a:t>
            </a:r>
            <a:endParaRPr lang="en-US" dirty="0"/>
          </a:p>
        </p:txBody>
      </p:sp>
      <p:sp>
        <p:nvSpPr>
          <p:cNvPr id="3" name="Content Placeholder 2"/>
          <p:cNvSpPr>
            <a:spLocks noGrp="1"/>
          </p:cNvSpPr>
          <p:nvPr>
            <p:ph sz="half" idx="1"/>
          </p:nvPr>
        </p:nvSpPr>
        <p:spPr>
          <a:xfrm>
            <a:off x="675969" y="1096294"/>
            <a:ext cx="3925888" cy="2000548"/>
          </a:xfrm>
        </p:spPr>
        <p:txBody>
          <a:bodyPr/>
          <a:lstStyle>
            <a:lvl1pPr>
              <a:lnSpc>
                <a:spcPct val="100000"/>
              </a:lnSpc>
              <a:spcBef>
                <a:spcPts val="900"/>
              </a:spcBef>
              <a:defRPr sz="2000"/>
            </a:lvl1pPr>
            <a:lvl2pPr marL="176213" indent="-176213">
              <a:lnSpc>
                <a:spcPct val="100000"/>
              </a:lnSpc>
              <a:spcBef>
                <a:spcPts val="900"/>
              </a:spcBef>
              <a:buClr>
                <a:schemeClr val="tx1"/>
              </a:buClr>
              <a:buFont typeface="Wingdings" pitchFamily="2" charset="2"/>
              <a:buChar char=""/>
              <a:defRPr sz="2000"/>
            </a:lvl2pPr>
            <a:lvl3pPr marL="404813" indent="-228600">
              <a:lnSpc>
                <a:spcPct val="100000"/>
              </a:lnSpc>
              <a:spcBef>
                <a:spcPts val="900"/>
              </a:spcBef>
              <a:defRPr sz="2000"/>
            </a:lvl3pPr>
            <a:lvl4pPr marL="571500" indent="-166688">
              <a:lnSpc>
                <a:spcPct val="100000"/>
              </a:lnSpc>
              <a:spcBef>
                <a:spcPts val="900"/>
              </a:spcBef>
              <a:defRPr sz="2000"/>
            </a:lvl4pPr>
            <a:lvl5pPr marL="747713" indent="-176213">
              <a:lnSpc>
                <a:spcPct val="100000"/>
              </a:lnSpc>
              <a:spcBef>
                <a:spcPts val="900"/>
              </a:spcBef>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7"/>
          <p:cNvSpPr>
            <a:spLocks noGrp="1"/>
          </p:cNvSpPr>
          <p:nvPr>
            <p:ph type="pic" sz="quarter" idx="10"/>
          </p:nvPr>
        </p:nvSpPr>
        <p:spPr>
          <a:xfrm>
            <a:off x="4783140" y="1096294"/>
            <a:ext cx="3908425" cy="2290361"/>
          </a:xfrm>
        </p:spPr>
        <p:txBody>
          <a:bodyPr>
            <a:noAutofit/>
          </a:bodyPr>
          <a:lstStyle/>
          <a:p>
            <a:pPr lvl="0"/>
            <a:r>
              <a:rPr lang="en-US" noProof="0" dirty="0" smtClean="0"/>
              <a:t>Click icon to add picture</a:t>
            </a:r>
            <a:endParaRPr lang="en-US" noProof="0" dirty="0"/>
          </a:p>
        </p:txBody>
      </p:sp>
      <p:sp>
        <p:nvSpPr>
          <p:cNvPr id="7" name="Picture Placeholder 7"/>
          <p:cNvSpPr>
            <a:spLocks noGrp="1"/>
          </p:cNvSpPr>
          <p:nvPr>
            <p:ph type="pic" sz="quarter" idx="11"/>
          </p:nvPr>
        </p:nvSpPr>
        <p:spPr>
          <a:xfrm>
            <a:off x="4773091" y="3658263"/>
            <a:ext cx="3908425" cy="2290361"/>
          </a:xfrm>
        </p:spPr>
        <p:txBody>
          <a:bodyPr>
            <a:noAutofit/>
          </a:body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12700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82624" y="390526"/>
            <a:ext cx="3908425" cy="2451111"/>
          </a:xfrm>
        </p:spPr>
        <p:txBody>
          <a:bodyPr>
            <a:noAutofit/>
          </a:bodyPr>
          <a:lstStyle/>
          <a:p>
            <a:pPr lvl="0"/>
            <a:r>
              <a:rPr lang="en-US" noProof="0" smtClean="0"/>
              <a:t>Click icon to add picture</a:t>
            </a:r>
            <a:endParaRPr lang="en-US" noProof="0" dirty="0"/>
          </a:p>
        </p:txBody>
      </p:sp>
      <p:sp>
        <p:nvSpPr>
          <p:cNvPr id="7" name="Picture Placeholder 7"/>
          <p:cNvSpPr>
            <a:spLocks noGrp="1"/>
          </p:cNvSpPr>
          <p:nvPr>
            <p:ph type="pic" sz="quarter" idx="11"/>
          </p:nvPr>
        </p:nvSpPr>
        <p:spPr>
          <a:xfrm>
            <a:off x="4763042" y="390526"/>
            <a:ext cx="3908425" cy="2451111"/>
          </a:xfrm>
        </p:spPr>
        <p:txBody>
          <a:bodyPr>
            <a:noAutofit/>
          </a:bodyPr>
          <a:lstStyle/>
          <a:p>
            <a:pPr lvl="0"/>
            <a:r>
              <a:rPr lang="en-US" noProof="0" smtClean="0"/>
              <a:t>Click icon to add picture</a:t>
            </a:r>
            <a:endParaRPr lang="en-US" noProof="0" dirty="0"/>
          </a:p>
        </p:txBody>
      </p:sp>
      <p:sp>
        <p:nvSpPr>
          <p:cNvPr id="10" name="Picture Placeholder 7"/>
          <p:cNvSpPr>
            <a:spLocks noGrp="1"/>
          </p:cNvSpPr>
          <p:nvPr>
            <p:ph type="pic" sz="quarter" idx="12"/>
          </p:nvPr>
        </p:nvSpPr>
        <p:spPr>
          <a:xfrm>
            <a:off x="682624" y="3266401"/>
            <a:ext cx="3908425" cy="2451111"/>
          </a:xfrm>
        </p:spPr>
        <p:txBody>
          <a:bodyPr>
            <a:noAutofit/>
          </a:bodyPr>
          <a:lstStyle/>
          <a:p>
            <a:pPr lvl="0"/>
            <a:r>
              <a:rPr lang="en-US" noProof="0" smtClean="0"/>
              <a:t>Click icon to add picture</a:t>
            </a:r>
            <a:endParaRPr lang="en-US" noProof="0" dirty="0"/>
          </a:p>
        </p:txBody>
      </p:sp>
      <p:sp>
        <p:nvSpPr>
          <p:cNvPr id="11" name="Picture Placeholder 7"/>
          <p:cNvSpPr>
            <a:spLocks noGrp="1"/>
          </p:cNvSpPr>
          <p:nvPr>
            <p:ph type="pic" sz="quarter" idx="13"/>
          </p:nvPr>
        </p:nvSpPr>
        <p:spPr>
          <a:xfrm>
            <a:off x="4763042" y="3266401"/>
            <a:ext cx="3908425" cy="2451111"/>
          </a:xfrm>
        </p:spPr>
        <p:txBody>
          <a:bodyPr>
            <a:noAutofit/>
          </a:bodyPr>
          <a:lstStyle/>
          <a:p>
            <a:pPr lvl="0"/>
            <a:r>
              <a:rPr lang="en-US" noProof="0" smtClean="0"/>
              <a:t>Click icon to add picture</a:t>
            </a:r>
            <a:endParaRPr lang="en-US" noProof="0" dirty="0"/>
          </a:p>
        </p:txBody>
      </p:sp>
      <p:sp>
        <p:nvSpPr>
          <p:cNvPr id="14" name="Text Placeholder 13"/>
          <p:cNvSpPr>
            <a:spLocks noGrp="1"/>
          </p:cNvSpPr>
          <p:nvPr>
            <p:ph type="body" sz="quarter" idx="14"/>
          </p:nvPr>
        </p:nvSpPr>
        <p:spPr>
          <a:xfrm>
            <a:off x="682624" y="2953799"/>
            <a:ext cx="3886200" cy="215444"/>
          </a:xfrm>
        </p:spPr>
        <p:txBody>
          <a:bodyPr/>
          <a:lstStyle>
            <a:lvl1pPr>
              <a:defRPr sz="1400"/>
            </a:lvl1pPr>
          </a:lstStyle>
          <a:p>
            <a:pPr lvl="0"/>
            <a:r>
              <a:rPr lang="en-US" smtClean="0"/>
              <a:t>Click to edit Master text styles</a:t>
            </a:r>
          </a:p>
        </p:txBody>
      </p:sp>
      <p:sp>
        <p:nvSpPr>
          <p:cNvPr id="15" name="Text Placeholder 13"/>
          <p:cNvSpPr>
            <a:spLocks noGrp="1"/>
          </p:cNvSpPr>
          <p:nvPr>
            <p:ph type="body" sz="quarter" idx="15"/>
          </p:nvPr>
        </p:nvSpPr>
        <p:spPr>
          <a:xfrm>
            <a:off x="4763042" y="2953799"/>
            <a:ext cx="3886200" cy="215444"/>
          </a:xfrm>
        </p:spPr>
        <p:txBody>
          <a:bodyPr/>
          <a:lstStyle>
            <a:lvl1pPr>
              <a:defRPr sz="1400"/>
            </a:lvl1pPr>
          </a:lstStyle>
          <a:p>
            <a:pPr lvl="0"/>
            <a:r>
              <a:rPr lang="en-US" smtClean="0"/>
              <a:t>Click to edit Master text styles</a:t>
            </a:r>
          </a:p>
        </p:txBody>
      </p:sp>
      <p:sp>
        <p:nvSpPr>
          <p:cNvPr id="16" name="Text Placeholder 13"/>
          <p:cNvSpPr>
            <a:spLocks noGrp="1"/>
          </p:cNvSpPr>
          <p:nvPr>
            <p:ph type="body" sz="quarter" idx="16"/>
          </p:nvPr>
        </p:nvSpPr>
        <p:spPr>
          <a:xfrm>
            <a:off x="682624" y="5757291"/>
            <a:ext cx="3886200" cy="215444"/>
          </a:xfrm>
        </p:spPr>
        <p:txBody>
          <a:bodyPr/>
          <a:lstStyle>
            <a:lvl1pPr>
              <a:defRPr sz="1400"/>
            </a:lvl1pPr>
          </a:lstStyle>
          <a:p>
            <a:pPr lvl="0"/>
            <a:r>
              <a:rPr lang="en-US" smtClean="0"/>
              <a:t>Click to edit Master text styles</a:t>
            </a:r>
          </a:p>
        </p:txBody>
      </p:sp>
      <p:sp>
        <p:nvSpPr>
          <p:cNvPr id="17" name="Text Placeholder 13"/>
          <p:cNvSpPr>
            <a:spLocks noGrp="1"/>
          </p:cNvSpPr>
          <p:nvPr>
            <p:ph type="body" sz="quarter" idx="17"/>
          </p:nvPr>
        </p:nvSpPr>
        <p:spPr>
          <a:xfrm>
            <a:off x="4763042" y="5757291"/>
            <a:ext cx="3886200" cy="215444"/>
          </a:xfrm>
        </p:spPr>
        <p:txBody>
          <a:bodyPr/>
          <a:lstStyle>
            <a:lvl1pPr>
              <a:defRPr sz="1400"/>
            </a:lvl1pPr>
          </a:lstStyle>
          <a:p>
            <a:pPr lvl="0"/>
            <a:r>
              <a:rPr lang="en-US" smtClean="0"/>
              <a:t>Click to edit Master text styles</a:t>
            </a:r>
          </a:p>
        </p:txBody>
      </p:sp>
    </p:spTree>
    <p:extLst>
      <p:ext uri="{BB962C8B-B14F-4D97-AF65-F5344CB8AC3E}">
        <p14:creationId xmlns:p14="http://schemas.microsoft.com/office/powerpoint/2010/main" val="134335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588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67846" y="5218404"/>
            <a:ext cx="3311525" cy="307777"/>
          </a:xfrm>
        </p:spPr>
        <p:txBody>
          <a:bodyPr/>
          <a:lstStyle>
            <a:lvl1pPr>
              <a:defRPr/>
            </a:lvl1pPr>
          </a:lstStyle>
          <a:p>
            <a:pPr lvl="0"/>
            <a:r>
              <a:rPr lang="en-US" dirty="0" smtClean="0"/>
              <a:t>Insert source here</a:t>
            </a:r>
          </a:p>
        </p:txBody>
      </p:sp>
      <p:sp>
        <p:nvSpPr>
          <p:cNvPr id="7" name="Text Placeholder 5"/>
          <p:cNvSpPr>
            <a:spLocks noGrp="1"/>
          </p:cNvSpPr>
          <p:nvPr>
            <p:ph type="body" sz="quarter" idx="11" hasCustomPrompt="1"/>
          </p:nvPr>
        </p:nvSpPr>
        <p:spPr>
          <a:xfrm>
            <a:off x="681038" y="2605853"/>
            <a:ext cx="8029575" cy="738664"/>
          </a:xfrm>
        </p:spPr>
        <p:txBody>
          <a:bodyPr/>
          <a:lstStyle>
            <a:lvl1pPr algn="ctr">
              <a:defRPr lang="en-US" sz="4800" baseline="0" dirty="0" smtClean="0">
                <a:solidFill>
                  <a:schemeClr val="accent1"/>
                </a:solidFill>
                <a:latin typeface="Expert Sans Regular" pitchFamily="2" charset="0"/>
                <a:ea typeface="+mn-ea"/>
                <a:cs typeface="Arial" pitchFamily="34" charset="0"/>
              </a:defRPr>
            </a:lvl1pPr>
          </a:lstStyle>
          <a:p>
            <a:pPr lvl="0" algn="ctr" rtl="0" eaLnBrk="1" fontAlgn="base" hangingPunct="1">
              <a:spcBef>
                <a:spcPct val="50000"/>
              </a:spcBef>
              <a:spcAft>
                <a:spcPct val="0"/>
              </a:spcAft>
              <a:buClr>
                <a:schemeClr val="tx2"/>
              </a:buClr>
              <a:buFont typeface="Wingdings" pitchFamily="2" charset="2"/>
            </a:pPr>
            <a:r>
              <a:rPr lang="en-US" dirty="0" smtClean="0"/>
              <a:t>“Insert quote here”</a:t>
            </a:r>
          </a:p>
        </p:txBody>
      </p:sp>
    </p:spTree>
    <p:extLst>
      <p:ext uri="{BB962C8B-B14F-4D97-AF65-F5344CB8AC3E}">
        <p14:creationId xmlns:p14="http://schemas.microsoft.com/office/powerpoint/2010/main" val="1907562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bwMode="auto">
          <a:xfrm>
            <a:off x="0" y="6187301"/>
            <a:ext cx="9144000" cy="553998"/>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fontAlgn="base">
              <a:spcBef>
                <a:spcPct val="0"/>
              </a:spcBef>
              <a:spcAft>
                <a:spcPct val="0"/>
              </a:spcAft>
            </a:pPr>
            <a:endParaRPr lang="en-US" sz="3600" smtClean="0">
              <a:solidFill>
                <a:srgbClr val="809CAE"/>
              </a:solidFill>
              <a:latin typeface="Arial" pitchFamily="34" charset="0"/>
              <a:cs typeface="Arial" charset="0"/>
            </a:endParaRPr>
          </a:p>
        </p:txBody>
      </p:sp>
      <p:sp>
        <p:nvSpPr>
          <p:cNvPr id="2" name="Title 1"/>
          <p:cNvSpPr>
            <a:spLocks noGrp="1"/>
          </p:cNvSpPr>
          <p:nvPr>
            <p:ph type="title" hasCustomPrompt="1"/>
          </p:nvPr>
        </p:nvSpPr>
        <p:spPr>
          <a:xfrm>
            <a:off x="678167" y="384175"/>
            <a:ext cx="8028000" cy="460375"/>
          </a:xfrm>
        </p:spPr>
        <p:txBody>
          <a:bodyPr/>
          <a:lstStyle/>
          <a:p>
            <a:r>
              <a:rPr lang="en-US" dirty="0" smtClean="0"/>
              <a:t>Click to edit title style</a:t>
            </a:r>
            <a:endParaRPr lang="en-GB" dirty="0"/>
          </a:p>
        </p:txBody>
      </p:sp>
      <p:pic>
        <p:nvPicPr>
          <p:cNvPr id="4" name="Picture 7" descr="Bar_06_COL_POS [Converted].png"/>
          <p:cNvPicPr>
            <a:picLocks noChangeAspect="1"/>
          </p:cNvPicPr>
          <p:nvPr userDrawn="1"/>
        </p:nvPicPr>
        <p:blipFill>
          <a:blip r:embed="rId2" cstate="print"/>
          <a:srcRect/>
          <a:stretch>
            <a:fillRect/>
          </a:stretch>
        </p:blipFill>
        <p:spPr bwMode="auto">
          <a:xfrm>
            <a:off x="7483720" y="6410326"/>
            <a:ext cx="1198685" cy="220663"/>
          </a:xfrm>
          <a:prstGeom prst="rect">
            <a:avLst/>
          </a:prstGeom>
          <a:noFill/>
          <a:ln w="9525">
            <a:noFill/>
            <a:miter lim="800000"/>
            <a:headEnd/>
            <a:tailEnd/>
          </a:ln>
        </p:spPr>
      </p:pic>
    </p:spTree>
    <p:extLst>
      <p:ext uri="{BB962C8B-B14F-4D97-AF65-F5344CB8AC3E}">
        <p14:creationId xmlns:p14="http://schemas.microsoft.com/office/powerpoint/2010/main" val="2400763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ar_06_COL_POS [Converted].png"/>
          <p:cNvPicPr>
            <a:picLocks noChangeAspect="1"/>
          </p:cNvPicPr>
          <p:nvPr/>
        </p:nvPicPr>
        <p:blipFill>
          <a:blip r:embed="rId2" cstate="print"/>
          <a:srcRect/>
          <a:stretch>
            <a:fillRect/>
          </a:stretch>
        </p:blipFill>
        <p:spPr bwMode="auto">
          <a:xfrm>
            <a:off x="7466136" y="3003550"/>
            <a:ext cx="1216269" cy="223838"/>
          </a:xfrm>
          <a:prstGeom prst="rect">
            <a:avLst/>
          </a:prstGeom>
          <a:noFill/>
          <a:ln w="9525">
            <a:noFill/>
            <a:miter lim="800000"/>
            <a:headEnd/>
            <a:tailEnd/>
          </a:ln>
        </p:spPr>
      </p:pic>
      <p:grpSp>
        <p:nvGrpSpPr>
          <p:cNvPr id="2" name="Group 6"/>
          <p:cNvGrpSpPr>
            <a:grpSpLocks/>
          </p:cNvGrpSpPr>
          <p:nvPr/>
        </p:nvGrpSpPr>
        <p:grpSpPr bwMode="auto">
          <a:xfrm>
            <a:off x="722435" y="2130426"/>
            <a:ext cx="6583973" cy="1984375"/>
            <a:chOff x="1273" y="621"/>
            <a:chExt cx="3716" cy="2241"/>
          </a:xfrm>
        </p:grpSpPr>
        <p:cxnSp>
          <p:nvCxnSpPr>
            <p:cNvPr id="6" name="Straight Connector 11"/>
            <p:cNvCxnSpPr>
              <a:cxnSpLocks noChangeShapeType="1"/>
            </p:cNvCxnSpPr>
            <p:nvPr userDrawn="1"/>
          </p:nvCxnSpPr>
          <p:spPr bwMode="auto">
            <a:xfrm rot="16200000" flipH="1">
              <a:off x="152" y="1742"/>
              <a:ext cx="2241" cy="0"/>
            </a:xfrm>
            <a:prstGeom prst="line">
              <a:avLst/>
            </a:prstGeom>
            <a:noFill/>
            <a:ln w="63500" cap="rnd" algn="ctr">
              <a:solidFill>
                <a:schemeClr val="accent1"/>
              </a:solidFill>
              <a:round/>
              <a:headEnd/>
              <a:tailEnd/>
            </a:ln>
          </p:spPr>
        </p:cxnSp>
        <p:cxnSp>
          <p:nvCxnSpPr>
            <p:cNvPr id="7" name="Straight Connector 12"/>
            <p:cNvCxnSpPr>
              <a:cxnSpLocks noChangeShapeType="1"/>
            </p:cNvCxnSpPr>
            <p:nvPr userDrawn="1"/>
          </p:nvCxnSpPr>
          <p:spPr bwMode="auto">
            <a:xfrm rot="16200000" flipH="1">
              <a:off x="3868" y="1742"/>
              <a:ext cx="2241" cy="0"/>
            </a:xfrm>
            <a:prstGeom prst="line">
              <a:avLst/>
            </a:prstGeom>
            <a:noFill/>
            <a:ln w="63500" cap="rnd" algn="ctr">
              <a:solidFill>
                <a:schemeClr val="accent1"/>
              </a:solidFill>
              <a:round/>
              <a:headEnd/>
              <a:tailEnd/>
            </a:ln>
          </p:spPr>
        </p:cxnSp>
      </p:grpSp>
      <p:sp>
        <p:nvSpPr>
          <p:cNvPr id="121859" name="Rectangle 2"/>
          <p:cNvSpPr>
            <a:spLocks noGrp="1" noChangeArrowheads="1"/>
          </p:cNvSpPr>
          <p:nvPr>
            <p:ph type="ctrTitle"/>
          </p:nvPr>
        </p:nvSpPr>
        <p:spPr>
          <a:xfrm>
            <a:off x="877766" y="2739689"/>
            <a:ext cx="5276850" cy="430887"/>
          </a:xfrm>
        </p:spPr>
        <p:txBody>
          <a:bodyPr/>
          <a:lstStyle>
            <a:lvl1pPr>
              <a:defRPr sz="2800"/>
            </a:lvl1pPr>
          </a:lstStyle>
          <a:p>
            <a:r>
              <a:rPr lang="en-US" dirty="0" smtClean="0"/>
              <a:t>Click to edit Master title style</a:t>
            </a:r>
            <a:endParaRPr lang="en-GB" dirty="0"/>
          </a:p>
        </p:txBody>
      </p:sp>
      <p:sp>
        <p:nvSpPr>
          <p:cNvPr id="121860" name="Rectangle 3"/>
          <p:cNvSpPr>
            <a:spLocks noGrp="1" noChangeArrowheads="1"/>
          </p:cNvSpPr>
          <p:nvPr>
            <p:ph type="subTitle" idx="1"/>
          </p:nvPr>
        </p:nvSpPr>
        <p:spPr>
          <a:xfrm>
            <a:off x="877766" y="3294063"/>
            <a:ext cx="5266592" cy="276999"/>
          </a:xfrm>
        </p:spPr>
        <p:txBody>
          <a:bodyPr/>
          <a:lstStyle>
            <a:lvl1pPr>
              <a:defRPr sz="1800">
                <a:solidFill>
                  <a:schemeClr val="accent1"/>
                </a:solidFill>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17314833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4" name="Picture 7" descr="Bar_06_COL_POS [Converted].png"/>
          <p:cNvPicPr>
            <a:picLocks noChangeAspect="1"/>
          </p:cNvPicPr>
          <p:nvPr/>
        </p:nvPicPr>
        <p:blipFill>
          <a:blip r:embed="rId2" cstate="print"/>
          <a:srcRect/>
          <a:stretch>
            <a:fillRect/>
          </a:stretch>
        </p:blipFill>
        <p:spPr bwMode="auto">
          <a:xfrm>
            <a:off x="7483720" y="6410326"/>
            <a:ext cx="1198685" cy="220663"/>
          </a:xfrm>
          <a:prstGeom prst="rect">
            <a:avLst/>
          </a:prstGeom>
          <a:noFill/>
          <a:ln w="9525">
            <a:noFill/>
            <a:miter lim="800000"/>
            <a:headEnd/>
            <a:tailEnd/>
          </a:ln>
        </p:spPr>
      </p:pic>
      <p:sp>
        <p:nvSpPr>
          <p:cNvPr id="148483" name="Rectangle 2"/>
          <p:cNvSpPr>
            <a:spLocks noGrp="1" noChangeArrowheads="1"/>
          </p:cNvSpPr>
          <p:nvPr>
            <p:ph type="ctrTitle"/>
          </p:nvPr>
        </p:nvSpPr>
        <p:spPr>
          <a:xfrm>
            <a:off x="678474" y="2738894"/>
            <a:ext cx="5276850" cy="430887"/>
          </a:xfrm>
        </p:spPr>
        <p:txBody>
          <a:bodyPr/>
          <a:lstStyle>
            <a:lvl1pPr>
              <a:defRPr sz="2800"/>
            </a:lvl1pPr>
          </a:lstStyle>
          <a:p>
            <a:r>
              <a:rPr lang="en-US" dirty="0" smtClean="0"/>
              <a:t>Click to edit Master title style</a:t>
            </a:r>
            <a:endParaRPr lang="en-GB" dirty="0"/>
          </a:p>
        </p:txBody>
      </p:sp>
      <p:sp>
        <p:nvSpPr>
          <p:cNvPr id="148484" name="Rectangle 3"/>
          <p:cNvSpPr>
            <a:spLocks noGrp="1" noChangeArrowheads="1"/>
          </p:cNvSpPr>
          <p:nvPr>
            <p:ph type="subTitle" idx="1"/>
          </p:nvPr>
        </p:nvSpPr>
        <p:spPr>
          <a:xfrm>
            <a:off x="678474" y="3294063"/>
            <a:ext cx="5266592" cy="276999"/>
          </a:xfrm>
        </p:spPr>
        <p:txBody>
          <a:bodyPr/>
          <a:lstStyle>
            <a:lvl1pPr>
              <a:defRPr sz="1800">
                <a:solidFill>
                  <a:schemeClr val="accent1"/>
                </a:solidFill>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268080741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Full page picture with text">
    <p:spTree>
      <p:nvGrpSpPr>
        <p:cNvPr id="1" name=""/>
        <p:cNvGrpSpPr/>
        <p:nvPr/>
      </p:nvGrpSpPr>
      <p:grpSpPr>
        <a:xfrm>
          <a:off x="0" y="0"/>
          <a:ext cx="0" cy="0"/>
          <a:chOff x="0" y="0"/>
          <a:chExt cx="0" cy="0"/>
        </a:xfrm>
      </p:grpSpPr>
      <p:sp>
        <p:nvSpPr>
          <p:cNvPr id="8" name="Picture Placeholder 15"/>
          <p:cNvSpPr>
            <a:spLocks noGrp="1"/>
          </p:cNvSpPr>
          <p:nvPr>
            <p:ph type="pic" sz="quarter" idx="10"/>
          </p:nvPr>
        </p:nvSpPr>
        <p:spPr>
          <a:xfrm>
            <a:off x="676064" y="640566"/>
            <a:ext cx="8034549" cy="5430033"/>
          </a:xfrm>
        </p:spPr>
        <p:txBody>
          <a:bodyPr/>
          <a:lstStyle/>
          <a:p>
            <a:endParaRPr lang="en-US" dirty="0"/>
          </a:p>
        </p:txBody>
      </p:sp>
      <p:sp>
        <p:nvSpPr>
          <p:cNvPr id="4" name="Rectangle 24"/>
          <p:cNvSpPr>
            <a:spLocks noGrp="1" noChangeArrowheads="1"/>
          </p:cNvSpPr>
          <p:nvPr>
            <p:ph type="subTitle" sz="quarter" idx="1" hasCustomPrompt="1"/>
          </p:nvPr>
        </p:nvSpPr>
        <p:spPr>
          <a:xfrm>
            <a:off x="879475" y="949424"/>
            <a:ext cx="6088428" cy="430887"/>
          </a:xfrm>
        </p:spPr>
        <p:txBody>
          <a:bodyPr/>
          <a:lstStyle>
            <a:lvl1pPr marL="0" indent="0">
              <a:buFont typeface="Wingdings" pitchFamily="2" charset="2"/>
              <a:buNone/>
              <a:defRPr sz="2800" b="0">
                <a:solidFill>
                  <a:schemeClr val="tx1"/>
                </a:solidFill>
                <a:latin typeface="+mj-lt"/>
              </a:defRPr>
            </a:lvl1pPr>
          </a:lstStyle>
          <a:p>
            <a:r>
              <a:rPr lang="en-US" dirty="0" smtClean="0"/>
              <a:t>Insert title here</a:t>
            </a:r>
            <a:endParaRPr lang="en-US" dirty="0"/>
          </a:p>
        </p:txBody>
      </p:sp>
    </p:spTree>
    <p:extLst>
      <p:ext uri="{BB962C8B-B14F-4D97-AF65-F5344CB8AC3E}">
        <p14:creationId xmlns:p14="http://schemas.microsoft.com/office/powerpoint/2010/main" val="150997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BD9D76-8617-4741-8A96-071E7FA51931}" type="datetimeFigureOut">
              <a:rPr lang="en-GB" smtClean="0">
                <a:solidFill>
                  <a:prstClr val="black">
                    <a:tint val="75000"/>
                  </a:prstClr>
                </a:solidFill>
              </a:rPr>
              <a:pPr/>
              <a:t>2018-01-26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D9C71E2-BB0E-4E6D-BE5A-F69FAD4A5B8E}" type="slidenum">
              <a:rPr lang="en-GB" smtClean="0">
                <a:solidFill>
                  <a:prstClr val="black">
                    <a:tint val="75000"/>
                  </a:prstClr>
                </a:solidFill>
              </a:rPr>
              <a:pPr/>
              <a:t>‹#›</a:t>
            </a:fld>
            <a:endParaRPr lang="en-GB">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0" y="4651375"/>
            <a:ext cx="91440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428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fini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5970" y="384175"/>
            <a:ext cx="8028000" cy="460375"/>
          </a:xfrm>
        </p:spPr>
        <p:txBody>
          <a:bodyPr/>
          <a:lstStyle>
            <a:lvl1pPr>
              <a:defRPr/>
            </a:lvl1pPr>
          </a:lstStyle>
          <a:p>
            <a:r>
              <a:rPr lang="en-US" dirty="0" smtClean="0"/>
              <a:t>Click to add text</a:t>
            </a:r>
            <a:endParaRPr lang="en-US" dirty="0"/>
          </a:p>
        </p:txBody>
      </p:sp>
      <p:sp>
        <p:nvSpPr>
          <p:cNvPr id="6" name="Text Placeholder 5"/>
          <p:cNvSpPr>
            <a:spLocks noGrp="1"/>
          </p:cNvSpPr>
          <p:nvPr>
            <p:ph type="body" sz="quarter" idx="10"/>
          </p:nvPr>
        </p:nvSpPr>
        <p:spPr>
          <a:xfrm>
            <a:off x="681038" y="1103313"/>
            <a:ext cx="8029575" cy="1716087"/>
          </a:xfr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hasCustomPrompt="1"/>
          </p:nvPr>
        </p:nvSpPr>
        <p:spPr>
          <a:xfrm>
            <a:off x="681038" y="2900363"/>
            <a:ext cx="8029575" cy="3170237"/>
          </a:xfrm>
          <a:solidFill>
            <a:srgbClr val="BFE6F6"/>
          </a:solidFill>
        </p:spPr>
        <p:txBody>
          <a:bodyPr anchor="ctr" anchorCtr="0">
            <a:noAutofit/>
          </a:bodyPr>
          <a:lstStyle>
            <a:lvl1pPr algn="ctr">
              <a:defRPr sz="3600">
                <a:solidFill>
                  <a:srgbClr val="00395C"/>
                </a:solidFill>
              </a:defRPr>
            </a:lvl1pPr>
          </a:lstStyle>
          <a:p>
            <a:pPr lvl="0"/>
            <a:r>
              <a:rPr lang="en-US" dirty="0" smtClean="0"/>
              <a:t>Click to edit text styles</a:t>
            </a:r>
          </a:p>
        </p:txBody>
      </p:sp>
      <p:sp>
        <p:nvSpPr>
          <p:cNvPr id="10" name="Text Placeholder 9"/>
          <p:cNvSpPr>
            <a:spLocks noGrp="1"/>
          </p:cNvSpPr>
          <p:nvPr>
            <p:ph type="body" sz="quarter" idx="12"/>
          </p:nvPr>
        </p:nvSpPr>
        <p:spPr>
          <a:xfrm>
            <a:off x="867844" y="3027617"/>
            <a:ext cx="3595995" cy="307777"/>
          </a:xfrm>
        </p:spPr>
        <p:txBody>
          <a:bodyPr/>
          <a:lstStyle>
            <a:lvl1pPr>
              <a:defRPr>
                <a:solidFill>
                  <a:srgbClr val="00395C"/>
                </a:solidFill>
              </a:defRPr>
            </a:lvl1pPr>
          </a:lstStyle>
          <a:p>
            <a:pPr lvl="0"/>
            <a:r>
              <a:rPr lang="en-US" dirty="0" smtClean="0"/>
              <a:t>Click to edit Master text styles</a:t>
            </a:r>
          </a:p>
        </p:txBody>
      </p:sp>
    </p:spTree>
    <p:extLst>
      <p:ext uri="{BB962C8B-B14F-4D97-AF65-F5344CB8AC3E}">
        <p14:creationId xmlns:p14="http://schemas.microsoft.com/office/powerpoint/2010/main" val="3377690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icture and Messages layout">
    <p:spTree>
      <p:nvGrpSpPr>
        <p:cNvPr id="1" name=""/>
        <p:cNvGrpSpPr/>
        <p:nvPr/>
      </p:nvGrpSpPr>
      <p:grpSpPr>
        <a:xfrm>
          <a:off x="0" y="0"/>
          <a:ext cx="0" cy="0"/>
          <a:chOff x="0" y="0"/>
          <a:chExt cx="0" cy="0"/>
        </a:xfrm>
      </p:grpSpPr>
      <p:sp>
        <p:nvSpPr>
          <p:cNvPr id="22" name="Picture Placeholder 15"/>
          <p:cNvSpPr>
            <a:spLocks noGrp="1"/>
          </p:cNvSpPr>
          <p:nvPr>
            <p:ph type="pic" sz="quarter" idx="17"/>
          </p:nvPr>
        </p:nvSpPr>
        <p:spPr>
          <a:xfrm>
            <a:off x="677029" y="2817247"/>
            <a:ext cx="1878293" cy="1539151"/>
          </a:xfrm>
        </p:spPr>
        <p:txBody>
          <a:bodyPr/>
          <a:lstStyle/>
          <a:p>
            <a:endParaRPr lang="en-US"/>
          </a:p>
        </p:txBody>
      </p:sp>
      <p:sp>
        <p:nvSpPr>
          <p:cNvPr id="23" name="Picture Placeholder 15"/>
          <p:cNvSpPr>
            <a:spLocks noGrp="1"/>
          </p:cNvSpPr>
          <p:nvPr>
            <p:ph type="pic" sz="quarter" idx="18"/>
          </p:nvPr>
        </p:nvSpPr>
        <p:spPr>
          <a:xfrm>
            <a:off x="677029" y="4531449"/>
            <a:ext cx="1878293" cy="1539151"/>
          </a:xfrm>
        </p:spPr>
        <p:txBody>
          <a:bodyPr/>
          <a:lstStyle/>
          <a:p>
            <a:endParaRPr lang="en-US"/>
          </a:p>
        </p:txBody>
      </p:sp>
      <p:sp>
        <p:nvSpPr>
          <p:cNvPr id="21" name="Picture Placeholder 15"/>
          <p:cNvSpPr>
            <a:spLocks noGrp="1"/>
          </p:cNvSpPr>
          <p:nvPr>
            <p:ph type="pic" sz="quarter" idx="10"/>
          </p:nvPr>
        </p:nvSpPr>
        <p:spPr>
          <a:xfrm>
            <a:off x="676064" y="1097761"/>
            <a:ext cx="1878293" cy="1539151"/>
          </a:xfrm>
        </p:spPr>
        <p:txBody>
          <a:bodyPr/>
          <a:lstStyle/>
          <a:p>
            <a:endParaRPr lang="en-US"/>
          </a:p>
        </p:txBody>
      </p:sp>
      <p:sp>
        <p:nvSpPr>
          <p:cNvPr id="2" name="Title 1"/>
          <p:cNvSpPr>
            <a:spLocks noGrp="1"/>
          </p:cNvSpPr>
          <p:nvPr>
            <p:ph type="title" hasCustomPrompt="1"/>
          </p:nvPr>
        </p:nvSpPr>
        <p:spPr>
          <a:xfrm>
            <a:off x="675969" y="384175"/>
            <a:ext cx="8028000" cy="460375"/>
          </a:xfrm>
        </p:spPr>
        <p:txBody>
          <a:bodyPr/>
          <a:lstStyle>
            <a:lvl1pPr>
              <a:defRPr>
                <a:latin typeface="Expert Sans Regular" pitchFamily="2" charset="0"/>
                <a:cs typeface="Arial" pitchFamily="34" charset="0"/>
              </a:defRPr>
            </a:lvl1pPr>
          </a:lstStyle>
          <a:p>
            <a:r>
              <a:rPr lang="en-US" dirty="0" smtClean="0"/>
              <a:t>Click to edit title style</a:t>
            </a:r>
            <a:endParaRPr lang="en-US" dirty="0"/>
          </a:p>
        </p:txBody>
      </p:sp>
      <p:sp>
        <p:nvSpPr>
          <p:cNvPr id="3" name="Content Placeholder 2"/>
          <p:cNvSpPr>
            <a:spLocks noGrp="1"/>
          </p:cNvSpPr>
          <p:nvPr>
            <p:ph sz="half" idx="1" hasCustomPrompt="1"/>
          </p:nvPr>
        </p:nvSpPr>
        <p:spPr>
          <a:xfrm>
            <a:off x="2702103" y="1103313"/>
            <a:ext cx="6008510" cy="1538883"/>
          </a:xfrm>
          <a:noFill/>
          <a:ln w="9525" algn="ctr">
            <a:solidFill>
              <a:schemeClr val="accent1"/>
            </a:solidFill>
            <a:miter lim="800000"/>
            <a:headEnd/>
            <a:tailEnd/>
          </a:ln>
        </p:spPr>
        <p:txBody>
          <a:bodyPr anchor="ctr" anchorCtr="0">
            <a:noAutofit/>
          </a:bodyPr>
          <a:lstStyle>
            <a:lvl1pPr algn="ctr" rtl="0" eaLnBrk="1" fontAlgn="base" hangingPunct="1">
              <a:lnSpc>
                <a:spcPct val="100000"/>
              </a:lnSpc>
              <a:spcBef>
                <a:spcPts val="900"/>
              </a:spcBef>
              <a:spcAft>
                <a:spcPct val="0"/>
              </a:spcAft>
              <a:defRPr lang="en-US" sz="2800" dirty="0" smtClean="0">
                <a:solidFill>
                  <a:schemeClr val="tx2"/>
                </a:solidFill>
                <a:latin typeface="Expert Sans Regular" pitchFamily="2" charset="0"/>
                <a:ea typeface="+mn-ea"/>
                <a:cs typeface="Arial" pitchFamily="34" charset="0"/>
              </a:defRPr>
            </a:lvl1pPr>
            <a:lvl2pPr marL="176213" indent="-176213" algn="l" rtl="0" eaLnBrk="1" fontAlgn="base" hangingPunct="1">
              <a:lnSpc>
                <a:spcPct val="100000"/>
              </a:lnSpc>
              <a:spcBef>
                <a:spcPts val="900"/>
              </a:spcBef>
              <a:spcAft>
                <a:spcPct val="0"/>
              </a:spcAft>
              <a:buClr>
                <a:schemeClr val="tx1"/>
              </a:buClr>
              <a:buFont typeface="Wingdings" pitchFamily="2" charset="2"/>
              <a:buChar char=""/>
              <a:defRPr lang="en-US" sz="1400" dirty="0" smtClean="0">
                <a:solidFill>
                  <a:schemeClr val="tx1"/>
                </a:solidFill>
                <a:latin typeface="Expert Sans Regular" pitchFamily="2" charset="0"/>
                <a:ea typeface="+mn-ea"/>
                <a:cs typeface="Arial" pitchFamily="34" charset="0"/>
              </a:defRPr>
            </a:lvl2pPr>
            <a:lvl3pPr marL="404813" indent="-228600"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3pPr>
            <a:lvl4pPr marL="571500" indent="-166688"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4pPr>
            <a:lvl5pPr marL="747713" indent="-176213" algn="l" rtl="0" eaLnBrk="1" fontAlgn="base" hangingPunct="1">
              <a:lnSpc>
                <a:spcPct val="100000"/>
              </a:lnSpc>
              <a:spcBef>
                <a:spcPts val="900"/>
              </a:spcBef>
              <a:spcAft>
                <a:spcPct val="0"/>
              </a:spcAft>
              <a:defRPr lang="en-US" sz="14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text styles</a:t>
            </a:r>
          </a:p>
        </p:txBody>
      </p:sp>
      <p:sp>
        <p:nvSpPr>
          <p:cNvPr id="9" name="Content Placeholder 2"/>
          <p:cNvSpPr>
            <a:spLocks noGrp="1"/>
          </p:cNvSpPr>
          <p:nvPr>
            <p:ph sz="half" idx="15" hasCustomPrompt="1"/>
          </p:nvPr>
        </p:nvSpPr>
        <p:spPr>
          <a:xfrm>
            <a:off x="2702103" y="2817515"/>
            <a:ext cx="6008510" cy="1538883"/>
          </a:xfrm>
          <a:noFill/>
          <a:ln w="9525" algn="ctr">
            <a:solidFill>
              <a:schemeClr val="accent1"/>
            </a:solidFill>
            <a:miter lim="800000"/>
            <a:headEnd/>
            <a:tailEnd/>
          </a:ln>
        </p:spPr>
        <p:txBody>
          <a:bodyPr anchor="ctr" anchorCtr="0">
            <a:noAutofit/>
          </a:bodyPr>
          <a:lstStyle>
            <a:lvl1pPr algn="ctr" rtl="0" eaLnBrk="1" fontAlgn="base" hangingPunct="1">
              <a:lnSpc>
                <a:spcPct val="100000"/>
              </a:lnSpc>
              <a:spcBef>
                <a:spcPts val="900"/>
              </a:spcBef>
              <a:spcAft>
                <a:spcPct val="0"/>
              </a:spcAft>
              <a:defRPr lang="en-US" sz="2800" dirty="0" smtClean="0">
                <a:solidFill>
                  <a:schemeClr val="tx2"/>
                </a:solidFill>
                <a:latin typeface="Expert Sans Regular" pitchFamily="2" charset="0"/>
                <a:ea typeface="+mn-ea"/>
                <a:cs typeface="Arial" pitchFamily="34" charset="0"/>
              </a:defRPr>
            </a:lvl1pPr>
            <a:lvl2pPr marL="176213" indent="-176213" algn="l" rtl="0" eaLnBrk="1" fontAlgn="base" hangingPunct="1">
              <a:lnSpc>
                <a:spcPct val="100000"/>
              </a:lnSpc>
              <a:spcBef>
                <a:spcPts val="900"/>
              </a:spcBef>
              <a:spcAft>
                <a:spcPct val="0"/>
              </a:spcAft>
              <a:buClr>
                <a:schemeClr val="tx1"/>
              </a:buClr>
              <a:buFont typeface="Wingdings" pitchFamily="2" charset="2"/>
              <a:buChar char=""/>
              <a:defRPr lang="en-US" sz="1400" dirty="0" smtClean="0">
                <a:solidFill>
                  <a:schemeClr val="tx1"/>
                </a:solidFill>
                <a:latin typeface="Expert Sans Regular" pitchFamily="2" charset="0"/>
                <a:ea typeface="+mn-ea"/>
                <a:cs typeface="Arial" pitchFamily="34" charset="0"/>
              </a:defRPr>
            </a:lvl2pPr>
            <a:lvl3pPr marL="404813" indent="-228600"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3pPr>
            <a:lvl4pPr marL="571500" indent="-166688"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4pPr>
            <a:lvl5pPr marL="747713" indent="-176213" algn="l" rtl="0" eaLnBrk="1" fontAlgn="base" hangingPunct="1">
              <a:lnSpc>
                <a:spcPct val="100000"/>
              </a:lnSpc>
              <a:spcBef>
                <a:spcPts val="900"/>
              </a:spcBef>
              <a:spcAft>
                <a:spcPct val="0"/>
              </a:spcAft>
              <a:defRPr lang="en-US" sz="14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text styles</a:t>
            </a:r>
          </a:p>
        </p:txBody>
      </p:sp>
      <p:sp>
        <p:nvSpPr>
          <p:cNvPr id="10" name="Content Placeholder 2"/>
          <p:cNvSpPr>
            <a:spLocks noGrp="1"/>
          </p:cNvSpPr>
          <p:nvPr>
            <p:ph sz="half" idx="16" hasCustomPrompt="1"/>
          </p:nvPr>
        </p:nvSpPr>
        <p:spPr>
          <a:xfrm>
            <a:off x="2702103" y="4531717"/>
            <a:ext cx="6008510" cy="1538883"/>
          </a:xfrm>
          <a:noFill/>
          <a:ln w="9525" algn="ctr">
            <a:solidFill>
              <a:schemeClr val="accent1"/>
            </a:solidFill>
            <a:miter lim="800000"/>
            <a:headEnd/>
            <a:tailEnd/>
          </a:ln>
        </p:spPr>
        <p:txBody>
          <a:bodyPr anchor="ctr" anchorCtr="0">
            <a:noAutofit/>
          </a:bodyPr>
          <a:lstStyle>
            <a:lvl1pPr algn="ctr" rtl="0" eaLnBrk="1" fontAlgn="base" hangingPunct="1">
              <a:lnSpc>
                <a:spcPct val="100000"/>
              </a:lnSpc>
              <a:spcBef>
                <a:spcPts val="900"/>
              </a:spcBef>
              <a:spcAft>
                <a:spcPct val="0"/>
              </a:spcAft>
              <a:defRPr lang="en-US" sz="2800" dirty="0" smtClean="0">
                <a:solidFill>
                  <a:schemeClr val="tx2"/>
                </a:solidFill>
                <a:latin typeface="Expert Sans Regular" pitchFamily="2" charset="0"/>
                <a:ea typeface="+mn-ea"/>
                <a:cs typeface="Arial" pitchFamily="34" charset="0"/>
              </a:defRPr>
            </a:lvl1pPr>
            <a:lvl2pPr marL="176213" indent="-176213" algn="l" rtl="0" eaLnBrk="1" fontAlgn="base" hangingPunct="1">
              <a:lnSpc>
                <a:spcPct val="100000"/>
              </a:lnSpc>
              <a:spcBef>
                <a:spcPts val="900"/>
              </a:spcBef>
              <a:spcAft>
                <a:spcPct val="0"/>
              </a:spcAft>
              <a:buClr>
                <a:schemeClr val="tx1"/>
              </a:buClr>
              <a:buFont typeface="Wingdings" pitchFamily="2" charset="2"/>
              <a:buChar char=""/>
              <a:defRPr lang="en-US" sz="1400" dirty="0" smtClean="0">
                <a:solidFill>
                  <a:schemeClr val="tx1"/>
                </a:solidFill>
                <a:latin typeface="Expert Sans Regular" pitchFamily="2" charset="0"/>
                <a:ea typeface="+mn-ea"/>
                <a:cs typeface="Arial" pitchFamily="34" charset="0"/>
              </a:defRPr>
            </a:lvl2pPr>
            <a:lvl3pPr marL="404813" indent="-228600"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3pPr>
            <a:lvl4pPr marL="571500" indent="-166688"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4pPr>
            <a:lvl5pPr marL="747713" indent="-176213" algn="l" rtl="0" eaLnBrk="1" fontAlgn="base" hangingPunct="1">
              <a:lnSpc>
                <a:spcPct val="100000"/>
              </a:lnSpc>
              <a:spcBef>
                <a:spcPts val="900"/>
              </a:spcBef>
              <a:spcAft>
                <a:spcPct val="0"/>
              </a:spcAft>
              <a:defRPr lang="en-US" sz="14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text styles</a:t>
            </a:r>
          </a:p>
        </p:txBody>
      </p:sp>
    </p:spTree>
    <p:extLst>
      <p:ext uri="{BB962C8B-B14F-4D97-AF65-F5344CB8AC3E}">
        <p14:creationId xmlns:p14="http://schemas.microsoft.com/office/powerpoint/2010/main" val="3321728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3 Picture and Messag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5969" y="384175"/>
            <a:ext cx="8028000" cy="460375"/>
          </a:xfrm>
        </p:spPr>
        <p:txBody>
          <a:bodyPr/>
          <a:lstStyle>
            <a:lvl1pPr>
              <a:defRPr>
                <a:latin typeface="Expert Sans Regular" pitchFamily="2" charset="0"/>
                <a:cs typeface="Arial" pitchFamily="34" charset="0"/>
              </a:defRPr>
            </a:lvl1pPr>
          </a:lstStyle>
          <a:p>
            <a:r>
              <a:rPr lang="en-US" dirty="0" smtClean="0"/>
              <a:t>Click to add text</a:t>
            </a:r>
            <a:endParaRPr lang="en-US" dirty="0"/>
          </a:p>
        </p:txBody>
      </p:sp>
      <p:sp>
        <p:nvSpPr>
          <p:cNvPr id="3" name="Content Placeholder 2"/>
          <p:cNvSpPr>
            <a:spLocks noGrp="1"/>
          </p:cNvSpPr>
          <p:nvPr>
            <p:ph sz="half" idx="1" hasCustomPrompt="1"/>
          </p:nvPr>
        </p:nvSpPr>
        <p:spPr>
          <a:xfrm>
            <a:off x="681038" y="1103313"/>
            <a:ext cx="8029575" cy="1538883"/>
          </a:xfrm>
          <a:solidFill>
            <a:srgbClr val="BFE6F6"/>
          </a:solidFill>
          <a:ln w="9525" algn="ctr">
            <a:noFill/>
            <a:miter lim="800000"/>
            <a:headEnd/>
            <a:tailEnd/>
          </a:ln>
        </p:spPr>
        <p:txBody>
          <a:bodyPr anchor="ctr" anchorCtr="0">
            <a:noAutofit/>
          </a:bodyPr>
          <a:lstStyle>
            <a:lvl1pPr algn="ctr" rtl="0" eaLnBrk="1" fontAlgn="base" hangingPunct="1">
              <a:lnSpc>
                <a:spcPct val="100000"/>
              </a:lnSpc>
              <a:spcBef>
                <a:spcPts val="900"/>
              </a:spcBef>
              <a:spcAft>
                <a:spcPct val="0"/>
              </a:spcAft>
              <a:defRPr lang="en-US" sz="2800" dirty="0" smtClean="0">
                <a:solidFill>
                  <a:schemeClr val="tx2"/>
                </a:solidFill>
                <a:latin typeface="Expert Sans Regular" pitchFamily="2" charset="0"/>
                <a:ea typeface="+mn-ea"/>
                <a:cs typeface="Arial" pitchFamily="34" charset="0"/>
              </a:defRPr>
            </a:lvl1pPr>
            <a:lvl2pPr marL="176213" indent="-176213" algn="l" rtl="0" eaLnBrk="1" fontAlgn="base" hangingPunct="1">
              <a:lnSpc>
                <a:spcPct val="100000"/>
              </a:lnSpc>
              <a:spcBef>
                <a:spcPts val="900"/>
              </a:spcBef>
              <a:spcAft>
                <a:spcPct val="0"/>
              </a:spcAft>
              <a:buClr>
                <a:schemeClr val="tx1"/>
              </a:buClr>
              <a:buFont typeface="Wingdings" pitchFamily="2" charset="2"/>
              <a:buChar char=""/>
              <a:defRPr lang="en-US" sz="1400" dirty="0" smtClean="0">
                <a:solidFill>
                  <a:schemeClr val="tx1"/>
                </a:solidFill>
                <a:latin typeface="Expert Sans Regular" pitchFamily="2" charset="0"/>
                <a:ea typeface="+mn-ea"/>
                <a:cs typeface="Arial" pitchFamily="34" charset="0"/>
              </a:defRPr>
            </a:lvl2pPr>
            <a:lvl3pPr marL="404813" indent="-228600"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3pPr>
            <a:lvl4pPr marL="571500" indent="-166688"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4pPr>
            <a:lvl5pPr marL="747713" indent="-176213" algn="l" rtl="0" eaLnBrk="1" fontAlgn="base" hangingPunct="1">
              <a:lnSpc>
                <a:spcPct val="100000"/>
              </a:lnSpc>
              <a:spcBef>
                <a:spcPts val="900"/>
              </a:spcBef>
              <a:spcAft>
                <a:spcPct val="0"/>
              </a:spcAft>
              <a:defRPr lang="en-US" sz="14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text styles</a:t>
            </a:r>
          </a:p>
        </p:txBody>
      </p:sp>
      <p:sp>
        <p:nvSpPr>
          <p:cNvPr id="9" name="Content Placeholder 2"/>
          <p:cNvSpPr>
            <a:spLocks noGrp="1"/>
          </p:cNvSpPr>
          <p:nvPr>
            <p:ph sz="half" idx="15" hasCustomPrompt="1"/>
          </p:nvPr>
        </p:nvSpPr>
        <p:spPr>
          <a:xfrm>
            <a:off x="681038" y="2817515"/>
            <a:ext cx="8029575" cy="1538883"/>
          </a:xfrm>
          <a:solidFill>
            <a:srgbClr val="BFE6F6"/>
          </a:solidFill>
          <a:ln w="9525" algn="ctr">
            <a:noFill/>
            <a:miter lim="800000"/>
            <a:headEnd/>
            <a:tailEnd/>
          </a:ln>
        </p:spPr>
        <p:txBody>
          <a:bodyPr anchor="ctr" anchorCtr="0">
            <a:noAutofit/>
          </a:bodyPr>
          <a:lstStyle>
            <a:lvl1pPr algn="ctr" rtl="0" eaLnBrk="1" fontAlgn="base" hangingPunct="1">
              <a:lnSpc>
                <a:spcPct val="100000"/>
              </a:lnSpc>
              <a:spcBef>
                <a:spcPts val="900"/>
              </a:spcBef>
              <a:spcAft>
                <a:spcPct val="0"/>
              </a:spcAft>
              <a:defRPr lang="en-US" sz="2800" dirty="0" smtClean="0">
                <a:solidFill>
                  <a:schemeClr val="tx2"/>
                </a:solidFill>
                <a:latin typeface="Expert Sans Regular" pitchFamily="2" charset="0"/>
                <a:ea typeface="+mn-ea"/>
                <a:cs typeface="Arial" pitchFamily="34" charset="0"/>
              </a:defRPr>
            </a:lvl1pPr>
            <a:lvl2pPr marL="176213" indent="-176213" algn="l" rtl="0" eaLnBrk="1" fontAlgn="base" hangingPunct="1">
              <a:lnSpc>
                <a:spcPct val="100000"/>
              </a:lnSpc>
              <a:spcBef>
                <a:spcPts val="900"/>
              </a:spcBef>
              <a:spcAft>
                <a:spcPct val="0"/>
              </a:spcAft>
              <a:buClr>
                <a:schemeClr val="tx1"/>
              </a:buClr>
              <a:buFont typeface="Wingdings" pitchFamily="2" charset="2"/>
              <a:buChar char=""/>
              <a:defRPr lang="en-US" sz="1400" dirty="0" smtClean="0">
                <a:solidFill>
                  <a:schemeClr val="tx1"/>
                </a:solidFill>
                <a:latin typeface="Expert Sans Regular" pitchFamily="2" charset="0"/>
                <a:ea typeface="+mn-ea"/>
                <a:cs typeface="Arial" pitchFamily="34" charset="0"/>
              </a:defRPr>
            </a:lvl2pPr>
            <a:lvl3pPr marL="404813" indent="-228600"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3pPr>
            <a:lvl4pPr marL="571500" indent="-166688"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4pPr>
            <a:lvl5pPr marL="747713" indent="-176213" algn="l" rtl="0" eaLnBrk="1" fontAlgn="base" hangingPunct="1">
              <a:lnSpc>
                <a:spcPct val="100000"/>
              </a:lnSpc>
              <a:spcBef>
                <a:spcPts val="900"/>
              </a:spcBef>
              <a:spcAft>
                <a:spcPct val="0"/>
              </a:spcAft>
              <a:defRPr lang="en-US" sz="14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text styles</a:t>
            </a:r>
          </a:p>
        </p:txBody>
      </p:sp>
      <p:sp>
        <p:nvSpPr>
          <p:cNvPr id="10" name="Content Placeholder 2"/>
          <p:cNvSpPr>
            <a:spLocks noGrp="1"/>
          </p:cNvSpPr>
          <p:nvPr>
            <p:ph sz="half" idx="16" hasCustomPrompt="1"/>
          </p:nvPr>
        </p:nvSpPr>
        <p:spPr>
          <a:xfrm>
            <a:off x="681038" y="4531717"/>
            <a:ext cx="8029575" cy="1538883"/>
          </a:xfrm>
          <a:solidFill>
            <a:srgbClr val="BFE6F6"/>
          </a:solidFill>
          <a:ln w="9525" algn="ctr">
            <a:noFill/>
            <a:miter lim="800000"/>
            <a:headEnd/>
            <a:tailEnd/>
          </a:ln>
        </p:spPr>
        <p:txBody>
          <a:bodyPr anchor="ctr" anchorCtr="0">
            <a:noAutofit/>
          </a:bodyPr>
          <a:lstStyle>
            <a:lvl1pPr algn="ctr" rtl="0" eaLnBrk="1" fontAlgn="base" hangingPunct="1">
              <a:lnSpc>
                <a:spcPct val="100000"/>
              </a:lnSpc>
              <a:spcBef>
                <a:spcPts val="900"/>
              </a:spcBef>
              <a:spcAft>
                <a:spcPct val="0"/>
              </a:spcAft>
              <a:defRPr lang="en-US" sz="2800" dirty="0" smtClean="0">
                <a:solidFill>
                  <a:schemeClr val="tx2"/>
                </a:solidFill>
                <a:latin typeface="Expert Sans Regular" pitchFamily="2" charset="0"/>
                <a:ea typeface="+mn-ea"/>
                <a:cs typeface="Arial" pitchFamily="34" charset="0"/>
              </a:defRPr>
            </a:lvl1pPr>
            <a:lvl2pPr marL="176213" indent="-176213" algn="l" rtl="0" eaLnBrk="1" fontAlgn="base" hangingPunct="1">
              <a:lnSpc>
                <a:spcPct val="100000"/>
              </a:lnSpc>
              <a:spcBef>
                <a:spcPts val="900"/>
              </a:spcBef>
              <a:spcAft>
                <a:spcPct val="0"/>
              </a:spcAft>
              <a:buClr>
                <a:schemeClr val="tx1"/>
              </a:buClr>
              <a:buFont typeface="Wingdings" pitchFamily="2" charset="2"/>
              <a:buChar char=""/>
              <a:defRPr lang="en-US" sz="1400" dirty="0" smtClean="0">
                <a:solidFill>
                  <a:schemeClr val="tx1"/>
                </a:solidFill>
                <a:latin typeface="Expert Sans Regular" pitchFamily="2" charset="0"/>
                <a:ea typeface="+mn-ea"/>
                <a:cs typeface="Arial" pitchFamily="34" charset="0"/>
              </a:defRPr>
            </a:lvl2pPr>
            <a:lvl3pPr marL="404813" indent="-228600"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3pPr>
            <a:lvl4pPr marL="571500" indent="-166688"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4pPr>
            <a:lvl5pPr marL="747713" indent="-176213" algn="l" rtl="0" eaLnBrk="1" fontAlgn="base" hangingPunct="1">
              <a:lnSpc>
                <a:spcPct val="100000"/>
              </a:lnSpc>
              <a:spcBef>
                <a:spcPts val="900"/>
              </a:spcBef>
              <a:spcAft>
                <a:spcPct val="0"/>
              </a:spcAft>
              <a:defRPr lang="en-US" sz="14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text styles</a:t>
            </a:r>
          </a:p>
        </p:txBody>
      </p:sp>
    </p:spTree>
    <p:extLst>
      <p:ext uri="{BB962C8B-B14F-4D97-AF65-F5344CB8AC3E}">
        <p14:creationId xmlns:p14="http://schemas.microsoft.com/office/powerpoint/2010/main" val="23454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Messages left and righ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5969" y="384175"/>
            <a:ext cx="8028000" cy="460375"/>
          </a:xfrm>
        </p:spPr>
        <p:txBody>
          <a:bodyPr/>
          <a:lstStyle>
            <a:lvl1pPr>
              <a:defRPr>
                <a:latin typeface="Expert Sans Regular" pitchFamily="2" charset="0"/>
                <a:cs typeface="Arial" pitchFamily="34" charset="0"/>
              </a:defRPr>
            </a:lvl1pPr>
          </a:lstStyle>
          <a:p>
            <a:r>
              <a:rPr lang="en-US" dirty="0" smtClean="0"/>
              <a:t>Click to add text</a:t>
            </a:r>
            <a:endParaRPr lang="en-US" dirty="0"/>
          </a:p>
        </p:txBody>
      </p:sp>
      <p:sp>
        <p:nvSpPr>
          <p:cNvPr id="3" name="Content Placeholder 2"/>
          <p:cNvSpPr>
            <a:spLocks noGrp="1"/>
          </p:cNvSpPr>
          <p:nvPr>
            <p:ph sz="half" idx="1" hasCustomPrompt="1"/>
          </p:nvPr>
        </p:nvSpPr>
        <p:spPr>
          <a:xfrm>
            <a:off x="4951413" y="1371666"/>
            <a:ext cx="3744000" cy="1538883"/>
          </a:xfrm>
          <a:solidFill>
            <a:srgbClr val="BFE6F6"/>
          </a:solidFill>
          <a:ln w="9525" algn="ctr">
            <a:solidFill>
              <a:schemeClr val="accent1"/>
            </a:solidFill>
            <a:miter lim="800000"/>
            <a:headEnd/>
            <a:tailEnd/>
          </a:ln>
        </p:spPr>
        <p:txBody>
          <a:bodyPr anchor="ctr" anchorCtr="0">
            <a:noAutofit/>
          </a:bodyPr>
          <a:lstStyle>
            <a:lvl1pPr algn="ctr" rtl="0" eaLnBrk="1" fontAlgn="base" hangingPunct="1">
              <a:lnSpc>
                <a:spcPct val="100000"/>
              </a:lnSpc>
              <a:spcBef>
                <a:spcPts val="900"/>
              </a:spcBef>
              <a:spcAft>
                <a:spcPct val="0"/>
              </a:spcAft>
              <a:defRPr lang="en-US" sz="2800" dirty="0" smtClean="0">
                <a:solidFill>
                  <a:schemeClr val="tx2"/>
                </a:solidFill>
                <a:latin typeface="Expert Sans Regular" pitchFamily="2" charset="0"/>
                <a:ea typeface="+mn-ea"/>
                <a:cs typeface="Arial" pitchFamily="34" charset="0"/>
              </a:defRPr>
            </a:lvl1pPr>
            <a:lvl2pPr marL="176213" indent="-176213" algn="l" rtl="0" eaLnBrk="1" fontAlgn="base" hangingPunct="1">
              <a:lnSpc>
                <a:spcPct val="100000"/>
              </a:lnSpc>
              <a:spcBef>
                <a:spcPts val="900"/>
              </a:spcBef>
              <a:spcAft>
                <a:spcPct val="0"/>
              </a:spcAft>
              <a:buClr>
                <a:schemeClr val="tx1"/>
              </a:buClr>
              <a:buFont typeface="Wingdings" pitchFamily="2" charset="2"/>
              <a:buChar char=""/>
              <a:defRPr lang="en-US" sz="1400" dirty="0" smtClean="0">
                <a:solidFill>
                  <a:schemeClr val="tx1"/>
                </a:solidFill>
                <a:latin typeface="Expert Sans Regular" pitchFamily="2" charset="0"/>
                <a:ea typeface="+mn-ea"/>
                <a:cs typeface="Arial" pitchFamily="34" charset="0"/>
              </a:defRPr>
            </a:lvl2pPr>
            <a:lvl3pPr marL="404813" indent="-228600"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3pPr>
            <a:lvl4pPr marL="571500" indent="-166688"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4pPr>
            <a:lvl5pPr marL="747713" indent="-176213" algn="l" rtl="0" eaLnBrk="1" fontAlgn="base" hangingPunct="1">
              <a:lnSpc>
                <a:spcPct val="100000"/>
              </a:lnSpc>
              <a:spcBef>
                <a:spcPts val="900"/>
              </a:spcBef>
              <a:spcAft>
                <a:spcPct val="0"/>
              </a:spcAft>
              <a:defRPr lang="en-US" sz="14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text styles</a:t>
            </a:r>
          </a:p>
        </p:txBody>
      </p:sp>
      <p:sp>
        <p:nvSpPr>
          <p:cNvPr id="9" name="Content Placeholder 2"/>
          <p:cNvSpPr>
            <a:spLocks noGrp="1"/>
          </p:cNvSpPr>
          <p:nvPr>
            <p:ph sz="half" idx="15" hasCustomPrompt="1"/>
          </p:nvPr>
        </p:nvSpPr>
        <p:spPr>
          <a:xfrm>
            <a:off x="4951413" y="2951692"/>
            <a:ext cx="3744000" cy="1538883"/>
          </a:xfrm>
          <a:solidFill>
            <a:srgbClr val="BFE6F6"/>
          </a:solidFill>
          <a:ln w="9525" algn="ctr">
            <a:solidFill>
              <a:schemeClr val="accent1"/>
            </a:solidFill>
            <a:miter lim="800000"/>
            <a:headEnd/>
            <a:tailEnd/>
          </a:ln>
        </p:spPr>
        <p:txBody>
          <a:bodyPr anchor="ctr" anchorCtr="0">
            <a:noAutofit/>
          </a:bodyPr>
          <a:lstStyle>
            <a:lvl1pPr algn="ctr" rtl="0" eaLnBrk="1" fontAlgn="base" hangingPunct="1">
              <a:lnSpc>
                <a:spcPct val="100000"/>
              </a:lnSpc>
              <a:spcBef>
                <a:spcPts val="900"/>
              </a:spcBef>
              <a:spcAft>
                <a:spcPct val="0"/>
              </a:spcAft>
              <a:defRPr lang="en-US" sz="2800" dirty="0" smtClean="0">
                <a:solidFill>
                  <a:schemeClr val="tx2"/>
                </a:solidFill>
                <a:latin typeface="Expert Sans Regular" pitchFamily="2" charset="0"/>
                <a:ea typeface="+mn-ea"/>
                <a:cs typeface="Arial" pitchFamily="34" charset="0"/>
              </a:defRPr>
            </a:lvl1pPr>
            <a:lvl2pPr marL="176213" indent="-176213" algn="l" rtl="0" eaLnBrk="1" fontAlgn="base" hangingPunct="1">
              <a:lnSpc>
                <a:spcPct val="100000"/>
              </a:lnSpc>
              <a:spcBef>
                <a:spcPts val="900"/>
              </a:spcBef>
              <a:spcAft>
                <a:spcPct val="0"/>
              </a:spcAft>
              <a:buClr>
                <a:schemeClr val="tx1"/>
              </a:buClr>
              <a:buFont typeface="Wingdings" pitchFamily="2" charset="2"/>
              <a:buChar char=""/>
              <a:defRPr lang="en-US" sz="1400" dirty="0" smtClean="0">
                <a:solidFill>
                  <a:schemeClr val="tx1"/>
                </a:solidFill>
                <a:latin typeface="Expert Sans Regular" pitchFamily="2" charset="0"/>
                <a:ea typeface="+mn-ea"/>
                <a:cs typeface="Arial" pitchFamily="34" charset="0"/>
              </a:defRPr>
            </a:lvl2pPr>
            <a:lvl3pPr marL="404813" indent="-228600"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3pPr>
            <a:lvl4pPr marL="571500" indent="-166688"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4pPr>
            <a:lvl5pPr marL="747713" indent="-176213" algn="l" rtl="0" eaLnBrk="1" fontAlgn="base" hangingPunct="1">
              <a:lnSpc>
                <a:spcPct val="100000"/>
              </a:lnSpc>
              <a:spcBef>
                <a:spcPts val="900"/>
              </a:spcBef>
              <a:spcAft>
                <a:spcPct val="0"/>
              </a:spcAft>
              <a:defRPr lang="en-US" sz="14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text styles</a:t>
            </a:r>
          </a:p>
        </p:txBody>
      </p:sp>
      <p:sp>
        <p:nvSpPr>
          <p:cNvPr id="10" name="Content Placeholder 2"/>
          <p:cNvSpPr>
            <a:spLocks noGrp="1"/>
          </p:cNvSpPr>
          <p:nvPr>
            <p:ph sz="half" idx="16" hasCustomPrompt="1"/>
          </p:nvPr>
        </p:nvSpPr>
        <p:spPr>
          <a:xfrm>
            <a:off x="4951413" y="4531717"/>
            <a:ext cx="3744000" cy="1538883"/>
          </a:xfrm>
          <a:solidFill>
            <a:srgbClr val="BFE6F6"/>
          </a:solidFill>
          <a:ln w="9525" algn="ctr">
            <a:solidFill>
              <a:schemeClr val="accent1"/>
            </a:solidFill>
            <a:miter lim="800000"/>
            <a:headEnd/>
            <a:tailEnd/>
          </a:ln>
        </p:spPr>
        <p:txBody>
          <a:bodyPr anchor="ctr" anchorCtr="0">
            <a:noAutofit/>
          </a:bodyPr>
          <a:lstStyle>
            <a:lvl1pPr algn="ctr" rtl="0" eaLnBrk="1" fontAlgn="base" hangingPunct="1">
              <a:lnSpc>
                <a:spcPct val="100000"/>
              </a:lnSpc>
              <a:spcBef>
                <a:spcPts val="900"/>
              </a:spcBef>
              <a:spcAft>
                <a:spcPct val="0"/>
              </a:spcAft>
              <a:defRPr lang="en-US" sz="2800" dirty="0" smtClean="0">
                <a:solidFill>
                  <a:schemeClr val="tx2"/>
                </a:solidFill>
                <a:latin typeface="Expert Sans Regular" pitchFamily="2" charset="0"/>
                <a:ea typeface="+mn-ea"/>
                <a:cs typeface="Arial" pitchFamily="34" charset="0"/>
              </a:defRPr>
            </a:lvl1pPr>
            <a:lvl2pPr marL="176213" indent="-176213" algn="l" rtl="0" eaLnBrk="1" fontAlgn="base" hangingPunct="1">
              <a:lnSpc>
                <a:spcPct val="100000"/>
              </a:lnSpc>
              <a:spcBef>
                <a:spcPts val="900"/>
              </a:spcBef>
              <a:spcAft>
                <a:spcPct val="0"/>
              </a:spcAft>
              <a:buClr>
                <a:schemeClr val="tx1"/>
              </a:buClr>
              <a:buFont typeface="Wingdings" pitchFamily="2" charset="2"/>
              <a:buChar char=""/>
              <a:defRPr lang="en-US" sz="1400" dirty="0" smtClean="0">
                <a:solidFill>
                  <a:schemeClr val="tx1"/>
                </a:solidFill>
                <a:latin typeface="Expert Sans Regular" pitchFamily="2" charset="0"/>
                <a:ea typeface="+mn-ea"/>
                <a:cs typeface="Arial" pitchFamily="34" charset="0"/>
              </a:defRPr>
            </a:lvl2pPr>
            <a:lvl3pPr marL="404813" indent="-228600"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3pPr>
            <a:lvl4pPr marL="571500" indent="-166688"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4pPr>
            <a:lvl5pPr marL="747713" indent="-176213" algn="l" rtl="0" eaLnBrk="1" fontAlgn="base" hangingPunct="1">
              <a:lnSpc>
                <a:spcPct val="100000"/>
              </a:lnSpc>
              <a:spcBef>
                <a:spcPts val="900"/>
              </a:spcBef>
              <a:spcAft>
                <a:spcPct val="0"/>
              </a:spcAft>
              <a:defRPr lang="en-US" sz="14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text styles</a:t>
            </a:r>
          </a:p>
        </p:txBody>
      </p:sp>
      <p:sp>
        <p:nvSpPr>
          <p:cNvPr id="11" name="Content Placeholder 2"/>
          <p:cNvSpPr>
            <a:spLocks noGrp="1"/>
          </p:cNvSpPr>
          <p:nvPr>
            <p:ph sz="half" idx="17" hasCustomPrompt="1"/>
          </p:nvPr>
        </p:nvSpPr>
        <p:spPr>
          <a:xfrm>
            <a:off x="663575" y="1371666"/>
            <a:ext cx="3744000" cy="1538883"/>
          </a:xfrm>
          <a:solidFill>
            <a:srgbClr val="BFE6F6"/>
          </a:solidFill>
          <a:ln w="9525" algn="ctr">
            <a:solidFill>
              <a:schemeClr val="accent1"/>
            </a:solidFill>
            <a:miter lim="800000"/>
            <a:headEnd/>
            <a:tailEnd/>
          </a:ln>
        </p:spPr>
        <p:txBody>
          <a:bodyPr anchor="ctr" anchorCtr="0">
            <a:noAutofit/>
          </a:bodyPr>
          <a:lstStyle>
            <a:lvl1pPr algn="ctr" rtl="0" eaLnBrk="1" fontAlgn="base" hangingPunct="1">
              <a:lnSpc>
                <a:spcPct val="100000"/>
              </a:lnSpc>
              <a:spcBef>
                <a:spcPts val="900"/>
              </a:spcBef>
              <a:spcAft>
                <a:spcPct val="0"/>
              </a:spcAft>
              <a:defRPr lang="en-US" sz="2800" dirty="0" smtClean="0">
                <a:solidFill>
                  <a:schemeClr val="tx2"/>
                </a:solidFill>
                <a:latin typeface="Expert Sans Regular" pitchFamily="2" charset="0"/>
                <a:ea typeface="+mn-ea"/>
                <a:cs typeface="Arial" pitchFamily="34" charset="0"/>
              </a:defRPr>
            </a:lvl1pPr>
            <a:lvl2pPr marL="176213" indent="-176213" algn="l" rtl="0" eaLnBrk="1" fontAlgn="base" hangingPunct="1">
              <a:lnSpc>
                <a:spcPct val="100000"/>
              </a:lnSpc>
              <a:spcBef>
                <a:spcPts val="900"/>
              </a:spcBef>
              <a:spcAft>
                <a:spcPct val="0"/>
              </a:spcAft>
              <a:buClr>
                <a:schemeClr val="tx1"/>
              </a:buClr>
              <a:buFont typeface="Wingdings" pitchFamily="2" charset="2"/>
              <a:buChar char=""/>
              <a:defRPr lang="en-US" sz="1400" dirty="0" smtClean="0">
                <a:solidFill>
                  <a:schemeClr val="tx1"/>
                </a:solidFill>
                <a:latin typeface="Expert Sans Regular" pitchFamily="2" charset="0"/>
                <a:ea typeface="+mn-ea"/>
                <a:cs typeface="Arial" pitchFamily="34" charset="0"/>
              </a:defRPr>
            </a:lvl2pPr>
            <a:lvl3pPr marL="404813" indent="-228600"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3pPr>
            <a:lvl4pPr marL="571500" indent="-166688"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4pPr>
            <a:lvl5pPr marL="747713" indent="-176213" algn="l" rtl="0" eaLnBrk="1" fontAlgn="base" hangingPunct="1">
              <a:lnSpc>
                <a:spcPct val="100000"/>
              </a:lnSpc>
              <a:spcBef>
                <a:spcPts val="900"/>
              </a:spcBef>
              <a:spcAft>
                <a:spcPct val="0"/>
              </a:spcAft>
              <a:defRPr lang="en-US" sz="14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text styles</a:t>
            </a:r>
          </a:p>
        </p:txBody>
      </p:sp>
      <p:sp>
        <p:nvSpPr>
          <p:cNvPr id="12" name="Content Placeholder 2"/>
          <p:cNvSpPr>
            <a:spLocks noGrp="1"/>
          </p:cNvSpPr>
          <p:nvPr>
            <p:ph sz="half" idx="18" hasCustomPrompt="1"/>
          </p:nvPr>
        </p:nvSpPr>
        <p:spPr>
          <a:xfrm>
            <a:off x="663575" y="2951692"/>
            <a:ext cx="3744000" cy="1538883"/>
          </a:xfrm>
          <a:solidFill>
            <a:srgbClr val="BFE6F6"/>
          </a:solidFill>
          <a:ln w="9525" algn="ctr">
            <a:solidFill>
              <a:schemeClr val="accent1"/>
            </a:solidFill>
            <a:miter lim="800000"/>
            <a:headEnd/>
            <a:tailEnd/>
          </a:ln>
        </p:spPr>
        <p:txBody>
          <a:bodyPr anchor="ctr" anchorCtr="0">
            <a:noAutofit/>
          </a:bodyPr>
          <a:lstStyle>
            <a:lvl1pPr algn="ctr" rtl="0" eaLnBrk="1" fontAlgn="base" hangingPunct="1">
              <a:lnSpc>
                <a:spcPct val="100000"/>
              </a:lnSpc>
              <a:spcBef>
                <a:spcPts val="900"/>
              </a:spcBef>
              <a:spcAft>
                <a:spcPct val="0"/>
              </a:spcAft>
              <a:defRPr lang="en-US" sz="2800" dirty="0" smtClean="0">
                <a:solidFill>
                  <a:schemeClr val="tx2"/>
                </a:solidFill>
                <a:latin typeface="Expert Sans Regular" pitchFamily="2" charset="0"/>
                <a:ea typeface="+mn-ea"/>
                <a:cs typeface="Arial" pitchFamily="34" charset="0"/>
              </a:defRPr>
            </a:lvl1pPr>
            <a:lvl2pPr marL="176213" indent="-176213" algn="l" rtl="0" eaLnBrk="1" fontAlgn="base" hangingPunct="1">
              <a:lnSpc>
                <a:spcPct val="100000"/>
              </a:lnSpc>
              <a:spcBef>
                <a:spcPts val="900"/>
              </a:spcBef>
              <a:spcAft>
                <a:spcPct val="0"/>
              </a:spcAft>
              <a:buClr>
                <a:schemeClr val="tx1"/>
              </a:buClr>
              <a:buFont typeface="Wingdings" pitchFamily="2" charset="2"/>
              <a:buChar char=""/>
              <a:defRPr lang="en-US" sz="1400" dirty="0" smtClean="0">
                <a:solidFill>
                  <a:schemeClr val="tx1"/>
                </a:solidFill>
                <a:latin typeface="Expert Sans Regular" pitchFamily="2" charset="0"/>
                <a:ea typeface="+mn-ea"/>
                <a:cs typeface="Arial" pitchFamily="34" charset="0"/>
              </a:defRPr>
            </a:lvl2pPr>
            <a:lvl3pPr marL="404813" indent="-228600"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3pPr>
            <a:lvl4pPr marL="571500" indent="-166688"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4pPr>
            <a:lvl5pPr marL="747713" indent="-176213" algn="l" rtl="0" eaLnBrk="1" fontAlgn="base" hangingPunct="1">
              <a:lnSpc>
                <a:spcPct val="100000"/>
              </a:lnSpc>
              <a:spcBef>
                <a:spcPts val="900"/>
              </a:spcBef>
              <a:spcAft>
                <a:spcPct val="0"/>
              </a:spcAft>
              <a:defRPr lang="en-US" sz="14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text styles</a:t>
            </a:r>
          </a:p>
        </p:txBody>
      </p:sp>
      <p:sp>
        <p:nvSpPr>
          <p:cNvPr id="13" name="Content Placeholder 2"/>
          <p:cNvSpPr>
            <a:spLocks noGrp="1"/>
          </p:cNvSpPr>
          <p:nvPr>
            <p:ph sz="half" idx="19" hasCustomPrompt="1"/>
          </p:nvPr>
        </p:nvSpPr>
        <p:spPr>
          <a:xfrm>
            <a:off x="663575" y="4531717"/>
            <a:ext cx="3744000" cy="1538883"/>
          </a:xfrm>
          <a:solidFill>
            <a:srgbClr val="BFE6F6"/>
          </a:solidFill>
          <a:ln w="9525" algn="ctr">
            <a:solidFill>
              <a:schemeClr val="accent1"/>
            </a:solidFill>
            <a:miter lim="800000"/>
            <a:headEnd/>
            <a:tailEnd/>
          </a:ln>
        </p:spPr>
        <p:txBody>
          <a:bodyPr anchor="ctr" anchorCtr="0">
            <a:noAutofit/>
          </a:bodyPr>
          <a:lstStyle>
            <a:lvl1pPr algn="ctr" rtl="0" eaLnBrk="1" fontAlgn="base" hangingPunct="1">
              <a:lnSpc>
                <a:spcPct val="100000"/>
              </a:lnSpc>
              <a:spcBef>
                <a:spcPts val="900"/>
              </a:spcBef>
              <a:spcAft>
                <a:spcPct val="0"/>
              </a:spcAft>
              <a:defRPr lang="en-US" sz="2800" dirty="0" smtClean="0">
                <a:solidFill>
                  <a:schemeClr val="tx2"/>
                </a:solidFill>
                <a:latin typeface="Expert Sans Regular" pitchFamily="2" charset="0"/>
                <a:ea typeface="+mn-ea"/>
                <a:cs typeface="Arial" pitchFamily="34" charset="0"/>
              </a:defRPr>
            </a:lvl1pPr>
            <a:lvl2pPr marL="176213" indent="-176213" algn="l" rtl="0" eaLnBrk="1" fontAlgn="base" hangingPunct="1">
              <a:lnSpc>
                <a:spcPct val="100000"/>
              </a:lnSpc>
              <a:spcBef>
                <a:spcPts val="900"/>
              </a:spcBef>
              <a:spcAft>
                <a:spcPct val="0"/>
              </a:spcAft>
              <a:buClr>
                <a:schemeClr val="tx1"/>
              </a:buClr>
              <a:buFont typeface="Wingdings" pitchFamily="2" charset="2"/>
              <a:buChar char=""/>
              <a:defRPr lang="en-US" sz="1400" dirty="0" smtClean="0">
                <a:solidFill>
                  <a:schemeClr val="tx1"/>
                </a:solidFill>
                <a:latin typeface="Expert Sans Regular" pitchFamily="2" charset="0"/>
                <a:ea typeface="+mn-ea"/>
                <a:cs typeface="Arial" pitchFamily="34" charset="0"/>
              </a:defRPr>
            </a:lvl2pPr>
            <a:lvl3pPr marL="404813" indent="-228600"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3pPr>
            <a:lvl4pPr marL="571500" indent="-166688"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4pPr>
            <a:lvl5pPr marL="747713" indent="-176213" algn="l" rtl="0" eaLnBrk="1" fontAlgn="base" hangingPunct="1">
              <a:lnSpc>
                <a:spcPct val="100000"/>
              </a:lnSpc>
              <a:spcBef>
                <a:spcPts val="900"/>
              </a:spcBef>
              <a:spcAft>
                <a:spcPct val="0"/>
              </a:spcAft>
              <a:defRPr lang="en-US" sz="14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text styles</a:t>
            </a:r>
          </a:p>
        </p:txBody>
      </p:sp>
      <p:sp>
        <p:nvSpPr>
          <p:cNvPr id="15" name="Text Placeholder 14"/>
          <p:cNvSpPr>
            <a:spLocks noGrp="1"/>
          </p:cNvSpPr>
          <p:nvPr>
            <p:ph type="body" sz="quarter" idx="20" hasCustomPrompt="1"/>
          </p:nvPr>
        </p:nvSpPr>
        <p:spPr>
          <a:xfrm>
            <a:off x="663575" y="1093374"/>
            <a:ext cx="3731936" cy="246221"/>
          </a:xfrm>
        </p:spPr>
        <p:txBody>
          <a:bodyPr/>
          <a:lstStyle>
            <a:lvl1pPr>
              <a:defRPr sz="1600" baseline="0"/>
            </a:lvl1pPr>
          </a:lstStyle>
          <a:p>
            <a:pPr lvl="0"/>
            <a:r>
              <a:rPr lang="en-GB" dirty="0" smtClean="0"/>
              <a:t>Insert subhead here</a:t>
            </a:r>
            <a:endParaRPr lang="en-US" dirty="0"/>
          </a:p>
        </p:txBody>
      </p:sp>
      <p:sp>
        <p:nvSpPr>
          <p:cNvPr id="16" name="Text Placeholder 14"/>
          <p:cNvSpPr>
            <a:spLocks noGrp="1"/>
          </p:cNvSpPr>
          <p:nvPr>
            <p:ph type="body" sz="quarter" idx="21" hasCustomPrompt="1"/>
          </p:nvPr>
        </p:nvSpPr>
        <p:spPr>
          <a:xfrm>
            <a:off x="4951413" y="1093374"/>
            <a:ext cx="3731936" cy="246221"/>
          </a:xfrm>
        </p:spPr>
        <p:txBody>
          <a:bodyPr/>
          <a:lstStyle>
            <a:lvl1pPr>
              <a:defRPr sz="1600" baseline="0"/>
            </a:lvl1pPr>
          </a:lstStyle>
          <a:p>
            <a:pPr lvl="0"/>
            <a:r>
              <a:rPr lang="en-GB" dirty="0" smtClean="0"/>
              <a:t>Insert subhead here</a:t>
            </a:r>
            <a:endParaRPr lang="en-US" dirty="0"/>
          </a:p>
        </p:txBody>
      </p:sp>
    </p:spTree>
    <p:extLst>
      <p:ext uri="{BB962C8B-B14F-4D97-AF65-F5344CB8AC3E}">
        <p14:creationId xmlns:p14="http://schemas.microsoft.com/office/powerpoint/2010/main" val="3856327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Box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5969" y="384175"/>
            <a:ext cx="8028000" cy="460375"/>
          </a:xfrm>
        </p:spPr>
        <p:txBody>
          <a:bodyPr/>
          <a:lstStyle>
            <a:lvl1pPr>
              <a:defRPr>
                <a:latin typeface="Expert Sans Regular" pitchFamily="2" charset="0"/>
                <a:cs typeface="Arial" pitchFamily="34" charset="0"/>
              </a:defRPr>
            </a:lvl1pPr>
          </a:lstStyle>
          <a:p>
            <a:r>
              <a:rPr lang="en-US" dirty="0" smtClean="0"/>
              <a:t>Click to add text</a:t>
            </a:r>
            <a:endParaRPr lang="en-US" dirty="0"/>
          </a:p>
        </p:txBody>
      </p:sp>
      <p:sp>
        <p:nvSpPr>
          <p:cNvPr id="11" name="Content Placeholder 2"/>
          <p:cNvSpPr>
            <a:spLocks noGrp="1"/>
          </p:cNvSpPr>
          <p:nvPr>
            <p:ph sz="half" idx="17" hasCustomPrompt="1"/>
          </p:nvPr>
        </p:nvSpPr>
        <p:spPr>
          <a:xfrm>
            <a:off x="681037" y="1103313"/>
            <a:ext cx="8029575" cy="4967287"/>
          </a:xfrm>
          <a:solidFill>
            <a:srgbClr val="BFE6F6"/>
          </a:solidFill>
          <a:ln w="9525" algn="ctr">
            <a:noFill/>
            <a:miter lim="800000"/>
            <a:headEnd/>
            <a:tailEnd/>
          </a:ln>
        </p:spPr>
        <p:txBody>
          <a:bodyPr lIns="216000" tIns="144000" rIns="216000" bIns="144000" anchor="t" anchorCtr="0">
            <a:noAutofit/>
          </a:bodyPr>
          <a:lstStyle>
            <a:lvl1pPr algn="l" rtl="0" eaLnBrk="1" fontAlgn="base" hangingPunct="1">
              <a:lnSpc>
                <a:spcPct val="100000"/>
              </a:lnSpc>
              <a:spcBef>
                <a:spcPts val="900"/>
              </a:spcBef>
              <a:spcAft>
                <a:spcPct val="0"/>
              </a:spcAft>
              <a:defRPr lang="en-US" sz="2400" dirty="0" smtClean="0">
                <a:solidFill>
                  <a:schemeClr val="tx2"/>
                </a:solidFill>
                <a:latin typeface="Expert Sans Regular" pitchFamily="2" charset="0"/>
                <a:ea typeface="+mn-ea"/>
                <a:cs typeface="Arial" pitchFamily="34" charset="0"/>
              </a:defRPr>
            </a:lvl1pPr>
            <a:lvl2pPr marL="176213" indent="-176213" algn="l" rtl="0" eaLnBrk="1" fontAlgn="base" hangingPunct="1">
              <a:lnSpc>
                <a:spcPct val="100000"/>
              </a:lnSpc>
              <a:spcBef>
                <a:spcPts val="900"/>
              </a:spcBef>
              <a:spcAft>
                <a:spcPct val="0"/>
              </a:spcAft>
              <a:buClr>
                <a:schemeClr val="tx1"/>
              </a:buClr>
              <a:buFont typeface="Wingdings" pitchFamily="2" charset="2"/>
              <a:buChar char=""/>
              <a:defRPr lang="en-US" sz="1400" dirty="0" smtClean="0">
                <a:solidFill>
                  <a:schemeClr val="tx1"/>
                </a:solidFill>
                <a:latin typeface="Expert Sans Regular" pitchFamily="2" charset="0"/>
                <a:ea typeface="+mn-ea"/>
                <a:cs typeface="Arial" pitchFamily="34" charset="0"/>
              </a:defRPr>
            </a:lvl2pPr>
            <a:lvl3pPr marL="404813" indent="-228600"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3pPr>
            <a:lvl4pPr marL="571500" indent="-166688" algn="l" rtl="0" eaLnBrk="1" fontAlgn="base" hangingPunct="1">
              <a:lnSpc>
                <a:spcPct val="100000"/>
              </a:lnSpc>
              <a:spcBef>
                <a:spcPts val="900"/>
              </a:spcBef>
              <a:spcAft>
                <a:spcPct val="0"/>
              </a:spcAft>
              <a:defRPr lang="en-US" sz="1400" dirty="0" smtClean="0">
                <a:solidFill>
                  <a:schemeClr val="tx1"/>
                </a:solidFill>
                <a:latin typeface="Expert Sans Regular" pitchFamily="2" charset="0"/>
                <a:ea typeface="+mn-ea"/>
                <a:cs typeface="Arial" pitchFamily="34" charset="0"/>
              </a:defRPr>
            </a:lvl4pPr>
            <a:lvl5pPr marL="747713" indent="-176213" algn="l" rtl="0" eaLnBrk="1" fontAlgn="base" hangingPunct="1">
              <a:lnSpc>
                <a:spcPct val="100000"/>
              </a:lnSpc>
              <a:spcBef>
                <a:spcPts val="900"/>
              </a:spcBef>
              <a:spcAft>
                <a:spcPct val="0"/>
              </a:spcAft>
              <a:defRPr lang="en-US" sz="14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text styles</a:t>
            </a:r>
          </a:p>
        </p:txBody>
      </p:sp>
    </p:spTree>
    <p:extLst>
      <p:ext uri="{BB962C8B-B14F-4D97-AF65-F5344CB8AC3E}">
        <p14:creationId xmlns:p14="http://schemas.microsoft.com/office/powerpoint/2010/main" val="4037681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58256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8298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95744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23852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0252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F04B34D-C471-4C12-B2ED-9427A2F3DE8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79807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63259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952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0799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2079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4097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15129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solidFill>
                  <a:prstClr val="black">
                    <a:tint val="75000"/>
                  </a:prstClr>
                </a:solidFill>
              </a:rPr>
              <a:pPr/>
              <a:t>2018-01-26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6026D0-A46F-4BDC-8D66-25B0A4C5FE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1901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solidFill>
                  <a:prstClr val="black">
                    <a:tint val="75000"/>
                  </a:prstClr>
                </a:solidFill>
              </a:rPr>
              <a:pPr/>
              <a:t>2018-01-26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6026D0-A46F-4BDC-8D66-25B0A4C5FE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9968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C7378-99A9-4144-9312-AD1FB41602BF}" type="datetimeFigureOut">
              <a:rPr lang="en-GB" smtClean="0">
                <a:solidFill>
                  <a:prstClr val="black">
                    <a:tint val="75000"/>
                  </a:prstClr>
                </a:solidFill>
              </a:rPr>
              <a:pPr/>
              <a:t>2018-01-26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6026D0-A46F-4BDC-8D66-25B0A4C5FE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3285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1C7378-99A9-4144-9312-AD1FB41602BF}" type="datetimeFigureOut">
              <a:rPr lang="en-GB" smtClean="0">
                <a:solidFill>
                  <a:prstClr val="black">
                    <a:tint val="75000"/>
                  </a:prstClr>
                </a:solidFill>
              </a:rPr>
              <a:pPr/>
              <a:t>2018-01-26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6026D0-A46F-4BDC-8D66-25B0A4C5FE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179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laceholder)">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1897380" y="1033740"/>
            <a:ext cx="5379720" cy="2921040"/>
          </a:xfrm>
        </p:spPr>
        <p:txBody>
          <a:bodyPr/>
          <a:lstStyle/>
          <a:p>
            <a:endParaRPr lang="en-US"/>
          </a:p>
        </p:txBody>
      </p:sp>
      <p:pic>
        <p:nvPicPr>
          <p:cNvPr id="11" name="Picture 10" descr="Bar_06_COL_POS [Converted].png"/>
          <p:cNvPicPr>
            <a:picLocks noChangeAspect="1"/>
          </p:cNvPicPr>
          <p:nvPr userDrawn="1"/>
        </p:nvPicPr>
        <p:blipFill>
          <a:blip r:embed="rId2" cstate="print"/>
          <a:stretch>
            <a:fillRect/>
          </a:stretch>
        </p:blipFill>
        <p:spPr>
          <a:xfrm>
            <a:off x="7475513" y="2372070"/>
            <a:ext cx="1209093" cy="222742"/>
          </a:xfrm>
          <a:prstGeom prst="rect">
            <a:avLst/>
          </a:prstGeom>
        </p:spPr>
      </p:pic>
      <p:sp>
        <p:nvSpPr>
          <p:cNvPr id="11274" name="Rectangle 10"/>
          <p:cNvSpPr>
            <a:spLocks noGrp="1" noChangeArrowheads="1"/>
          </p:cNvSpPr>
          <p:nvPr userDrawn="1">
            <p:ph type="ctrTitle"/>
          </p:nvPr>
        </p:nvSpPr>
        <p:spPr>
          <a:xfrm>
            <a:off x="2057131" y="4192378"/>
            <a:ext cx="5322695" cy="492443"/>
          </a:xfrm>
          <a:ln>
            <a:solidFill>
              <a:srgbClr val="0074A6"/>
            </a:solidFill>
          </a:ln>
        </p:spPr>
        <p:txBody>
          <a:bodyPr/>
          <a:lstStyle>
            <a:lvl1pPr>
              <a:defRPr sz="3200" b="0">
                <a:solidFill>
                  <a:schemeClr val="accent1"/>
                </a:solidFill>
                <a:latin typeface="+mj-lt"/>
              </a:defRPr>
            </a:lvl1pPr>
          </a:lstStyle>
          <a:p>
            <a:r>
              <a:rPr lang="en-US" dirty="0" smtClean="0"/>
              <a:t>Click to edit Master title style</a:t>
            </a:r>
            <a:endParaRPr lang="en-US" dirty="0"/>
          </a:p>
        </p:txBody>
      </p:sp>
      <p:sp>
        <p:nvSpPr>
          <p:cNvPr id="11288" name="Rectangle 24"/>
          <p:cNvSpPr>
            <a:spLocks noGrp="1" noChangeArrowheads="1"/>
          </p:cNvSpPr>
          <p:nvPr userDrawn="1">
            <p:ph type="subTitle" sz="quarter" idx="1" hasCustomPrompt="1"/>
          </p:nvPr>
        </p:nvSpPr>
        <p:spPr>
          <a:xfrm>
            <a:off x="2060463" y="4776646"/>
            <a:ext cx="5389562" cy="307777"/>
          </a:xfrm>
          <a:ln>
            <a:solidFill>
              <a:srgbClr val="0074A6"/>
            </a:solidFill>
          </a:ln>
        </p:spPr>
        <p:txBody>
          <a:bodyPr/>
          <a:lstStyle>
            <a:lvl1pPr marL="0" indent="0">
              <a:buFont typeface="Wingdings" pitchFamily="2" charset="2"/>
              <a:buNone/>
              <a:defRPr sz="2000" b="0">
                <a:solidFill>
                  <a:schemeClr val="accent1"/>
                </a:solidFill>
                <a:latin typeface="+mj-lt"/>
              </a:defRPr>
            </a:lvl1pPr>
          </a:lstStyle>
          <a:p>
            <a:r>
              <a:rPr lang="en-US" dirty="0" smtClean="0"/>
              <a:t>Click to edit master subtitle style</a:t>
            </a:r>
            <a:endParaRPr lang="en-US" dirty="0"/>
          </a:p>
        </p:txBody>
      </p:sp>
      <p:cxnSp>
        <p:nvCxnSpPr>
          <p:cNvPr id="12" name="Straight Connector 11"/>
          <p:cNvCxnSpPr/>
          <p:nvPr userDrawn="1"/>
        </p:nvCxnSpPr>
        <p:spPr bwMode="auto">
          <a:xfrm rot="16200000" flipH="1">
            <a:off x="338696" y="2487263"/>
            <a:ext cx="3052800" cy="0"/>
          </a:xfrm>
          <a:prstGeom prst="line">
            <a:avLst/>
          </a:prstGeom>
          <a:noFill/>
          <a:ln w="63500" cap="rnd" cmpd="sng" algn="ctr">
            <a:solidFill>
              <a:schemeClr val="accent1"/>
            </a:solidFill>
            <a:prstDash val="solid"/>
            <a:round/>
            <a:headEnd type="none" w="med" len="med"/>
            <a:tailEnd type="none" w="med" len="med"/>
          </a:ln>
          <a:effectLst/>
        </p:spPr>
      </p:cxnSp>
      <p:cxnSp>
        <p:nvCxnSpPr>
          <p:cNvPr id="15" name="Straight Connector 14"/>
          <p:cNvCxnSpPr/>
          <p:nvPr userDrawn="1"/>
        </p:nvCxnSpPr>
        <p:spPr bwMode="auto">
          <a:xfrm rot="16200000" flipH="1">
            <a:off x="5784902" y="2494520"/>
            <a:ext cx="3052800" cy="0"/>
          </a:xfrm>
          <a:prstGeom prst="line">
            <a:avLst/>
          </a:prstGeom>
          <a:noFill/>
          <a:ln w="63500" cap="rnd"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75754305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1C7378-99A9-4144-9312-AD1FB41602BF}" type="datetimeFigureOut">
              <a:rPr lang="en-GB" smtClean="0">
                <a:solidFill>
                  <a:prstClr val="black">
                    <a:tint val="75000"/>
                  </a:prstClr>
                </a:solidFill>
              </a:rPr>
              <a:pPr/>
              <a:t>2018-01-26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C6026D0-A46F-4BDC-8D66-25B0A4C5FE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1917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1C7378-99A9-4144-9312-AD1FB41602BF}" type="datetimeFigureOut">
              <a:rPr lang="en-GB" smtClean="0">
                <a:solidFill>
                  <a:prstClr val="black">
                    <a:tint val="75000"/>
                  </a:prstClr>
                </a:solidFill>
              </a:rPr>
              <a:pPr/>
              <a:t>2018-01-26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C6026D0-A46F-4BDC-8D66-25B0A4C5FE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5375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C7378-99A9-4144-9312-AD1FB41602BF}" type="datetimeFigureOut">
              <a:rPr lang="en-GB" smtClean="0">
                <a:solidFill>
                  <a:prstClr val="black">
                    <a:tint val="75000"/>
                  </a:prstClr>
                </a:solidFill>
              </a:rPr>
              <a:pPr/>
              <a:t>2018-01-26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C6026D0-A46F-4BDC-8D66-25B0A4C5FE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981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C7378-99A9-4144-9312-AD1FB41602BF}" type="datetimeFigureOut">
              <a:rPr lang="en-GB" smtClean="0">
                <a:solidFill>
                  <a:prstClr val="black">
                    <a:tint val="75000"/>
                  </a:prstClr>
                </a:solidFill>
              </a:rPr>
              <a:pPr/>
              <a:t>2018-01-26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6026D0-A46F-4BDC-8D66-25B0A4C5FE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3614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C7378-99A9-4144-9312-AD1FB41602BF}" type="datetimeFigureOut">
              <a:rPr lang="en-GB" smtClean="0">
                <a:solidFill>
                  <a:prstClr val="black">
                    <a:tint val="75000"/>
                  </a:prstClr>
                </a:solidFill>
              </a:rPr>
              <a:pPr/>
              <a:t>2018-01-26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6026D0-A46F-4BDC-8D66-25B0A4C5FE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7956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solidFill>
                  <a:prstClr val="black">
                    <a:tint val="75000"/>
                  </a:prstClr>
                </a:solidFill>
              </a:rPr>
              <a:pPr/>
              <a:t>2018-01-26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6026D0-A46F-4BDC-8D66-25B0A4C5FE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0650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solidFill>
                  <a:prstClr val="black">
                    <a:tint val="75000"/>
                  </a:prstClr>
                </a:solidFill>
              </a:rPr>
              <a:pPr/>
              <a:t>2018-01-26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6026D0-A46F-4BDC-8D66-25B0A4C5FE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2558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220588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293374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8960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ackground)">
    <p:spTree>
      <p:nvGrpSpPr>
        <p:cNvPr id="1" name=""/>
        <p:cNvGrpSpPr/>
        <p:nvPr/>
      </p:nvGrpSpPr>
      <p:grpSpPr>
        <a:xfrm>
          <a:off x="0" y="0"/>
          <a:ext cx="0" cy="0"/>
          <a:chOff x="0" y="0"/>
          <a:chExt cx="0" cy="0"/>
        </a:xfrm>
      </p:grpSpPr>
      <p:sp>
        <p:nvSpPr>
          <p:cNvPr id="18" name="Picture Placeholder 16"/>
          <p:cNvSpPr>
            <a:spLocks noGrp="1"/>
          </p:cNvSpPr>
          <p:nvPr>
            <p:ph type="pic" sz="quarter" idx="11"/>
          </p:nvPr>
        </p:nvSpPr>
        <p:spPr>
          <a:xfrm>
            <a:off x="755576" y="1052736"/>
            <a:ext cx="6521524" cy="4563839"/>
          </a:xfrm>
        </p:spPr>
        <p:txBody>
          <a:bodyPr/>
          <a:lstStyle/>
          <a:p>
            <a:endParaRPr lang="en-US"/>
          </a:p>
        </p:txBody>
      </p:sp>
      <p:cxnSp>
        <p:nvCxnSpPr>
          <p:cNvPr id="23" name="Straight Connector 22"/>
          <p:cNvCxnSpPr/>
          <p:nvPr userDrawn="1"/>
        </p:nvCxnSpPr>
        <p:spPr bwMode="auto">
          <a:xfrm>
            <a:off x="723879" y="1024878"/>
            <a:ext cx="0" cy="4635509"/>
          </a:xfrm>
          <a:prstGeom prst="line">
            <a:avLst/>
          </a:prstGeom>
          <a:noFill/>
          <a:ln w="63500" cap="rnd" cmpd="sng" algn="ctr">
            <a:solidFill>
              <a:schemeClr val="accent1"/>
            </a:solidFill>
            <a:prstDash val="solid"/>
            <a:round/>
            <a:headEnd type="none" w="med" len="med"/>
            <a:tailEnd type="none" w="med" len="med"/>
          </a:ln>
          <a:effectLst/>
        </p:spPr>
      </p:cxnSp>
      <p:pic>
        <p:nvPicPr>
          <p:cNvPr id="11" name="Picture 10" descr="Bar_06_COL_POS [Converted].png"/>
          <p:cNvPicPr>
            <a:picLocks noChangeAspect="1"/>
          </p:cNvPicPr>
          <p:nvPr userDrawn="1"/>
        </p:nvPicPr>
        <p:blipFill>
          <a:blip r:embed="rId2" cstate="print"/>
          <a:stretch>
            <a:fillRect/>
          </a:stretch>
        </p:blipFill>
        <p:spPr>
          <a:xfrm>
            <a:off x="7475513" y="3231256"/>
            <a:ext cx="1209093" cy="222742"/>
          </a:xfrm>
          <a:prstGeom prst="rect">
            <a:avLst/>
          </a:prstGeom>
        </p:spPr>
      </p:pic>
      <p:cxnSp>
        <p:nvCxnSpPr>
          <p:cNvPr id="24" name="Straight Connector 23"/>
          <p:cNvCxnSpPr/>
          <p:nvPr userDrawn="1"/>
        </p:nvCxnSpPr>
        <p:spPr bwMode="auto">
          <a:xfrm>
            <a:off x="7315201" y="1024878"/>
            <a:ext cx="0" cy="4635509"/>
          </a:xfrm>
          <a:prstGeom prst="line">
            <a:avLst/>
          </a:prstGeom>
          <a:noFill/>
          <a:ln w="63500" cap="rnd" cmpd="sng" algn="ctr">
            <a:solidFill>
              <a:schemeClr val="accent1"/>
            </a:solidFill>
            <a:prstDash val="solid"/>
            <a:round/>
            <a:headEnd type="none" w="med" len="med"/>
            <a:tailEnd type="none" w="med" len="med"/>
          </a:ln>
          <a:effectLst/>
        </p:spPr>
      </p:cxnSp>
      <p:sp>
        <p:nvSpPr>
          <p:cNvPr id="7" name="Rectangle 10"/>
          <p:cNvSpPr>
            <a:spLocks noGrp="1" noChangeArrowheads="1"/>
          </p:cNvSpPr>
          <p:nvPr>
            <p:ph type="ctrTitle" hasCustomPrompt="1"/>
          </p:nvPr>
        </p:nvSpPr>
        <p:spPr>
          <a:xfrm>
            <a:off x="891862" y="1309110"/>
            <a:ext cx="6096317" cy="492443"/>
          </a:xfrm>
        </p:spPr>
        <p:txBody>
          <a:bodyPr anchor="t" anchorCtr="0"/>
          <a:lstStyle>
            <a:lvl1pPr>
              <a:defRPr sz="3200" b="0" baseline="0">
                <a:solidFill>
                  <a:schemeClr val="bg1"/>
                </a:solidFill>
                <a:latin typeface="+mj-lt"/>
              </a:defRPr>
            </a:lvl1pPr>
          </a:lstStyle>
          <a:p>
            <a:r>
              <a:rPr lang="en-US" dirty="0" smtClean="0"/>
              <a:t>Presentation title here</a:t>
            </a:r>
            <a:endParaRPr lang="en-US" dirty="0"/>
          </a:p>
        </p:txBody>
      </p:sp>
    </p:spTree>
    <p:extLst>
      <p:ext uri="{BB962C8B-B14F-4D97-AF65-F5344CB8AC3E}">
        <p14:creationId xmlns:p14="http://schemas.microsoft.com/office/powerpoint/2010/main" val="4541798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065616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14072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4019523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2850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4420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19236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4343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089896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604250" y="6418263"/>
            <a:ext cx="404813" cy="441325"/>
          </a:xfrm>
          <a:prstGeom prst="rect">
            <a:avLst/>
          </a:prstGeom>
        </p:spPr>
        <p:txBody>
          <a:bodyPr/>
          <a:lstStyle>
            <a:lvl1pPr>
              <a:defRPr/>
            </a:lvl1pPr>
          </a:lstStyle>
          <a:p>
            <a:pPr>
              <a:defRPr/>
            </a:pPr>
            <a:fld id="{418D88AF-8D75-4193-8C0D-0257383E6CF0}" type="slidenum">
              <a:rPr lang="en-GB" altLang="en-US"/>
              <a:pPr>
                <a:defRPr/>
              </a:pPr>
              <a:t>‹#›</a:t>
            </a:fld>
            <a:endParaRPr lang="en-GB" altLang="en-US"/>
          </a:p>
        </p:txBody>
      </p:sp>
    </p:spTree>
    <p:extLst>
      <p:ext uri="{BB962C8B-B14F-4D97-AF65-F5344CB8AC3E}">
        <p14:creationId xmlns:p14="http://schemas.microsoft.com/office/powerpoint/2010/main" val="410421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no picture)">
    <p:bg>
      <p:bgPr>
        <a:solidFill>
          <a:schemeClr val="bg1"/>
        </a:solidFill>
        <a:effectLst/>
      </p:bgPr>
    </p:bg>
    <p:spTree>
      <p:nvGrpSpPr>
        <p:cNvPr id="1" name=""/>
        <p:cNvGrpSpPr/>
        <p:nvPr/>
      </p:nvGrpSpPr>
      <p:grpSpPr>
        <a:xfrm>
          <a:off x="0" y="0"/>
          <a:ext cx="0" cy="0"/>
          <a:chOff x="0" y="0"/>
          <a:chExt cx="0" cy="0"/>
        </a:xfrm>
      </p:grpSpPr>
      <p:pic>
        <p:nvPicPr>
          <p:cNvPr id="4" name="Picture 7" descr="Bar_06_COL_POS [Converted].png"/>
          <p:cNvPicPr>
            <a:picLocks noChangeAspect="1"/>
          </p:cNvPicPr>
          <p:nvPr/>
        </p:nvPicPr>
        <p:blipFill>
          <a:blip r:embed="rId2" cstate="print"/>
          <a:srcRect/>
          <a:stretch>
            <a:fillRect/>
          </a:stretch>
        </p:blipFill>
        <p:spPr bwMode="auto">
          <a:xfrm>
            <a:off x="7466136" y="3003550"/>
            <a:ext cx="1216269" cy="223838"/>
          </a:xfrm>
          <a:prstGeom prst="rect">
            <a:avLst/>
          </a:prstGeom>
          <a:noFill/>
          <a:ln w="9525">
            <a:noFill/>
            <a:miter lim="800000"/>
            <a:headEnd/>
            <a:tailEnd/>
          </a:ln>
        </p:spPr>
      </p:pic>
      <p:grpSp>
        <p:nvGrpSpPr>
          <p:cNvPr id="2" name="Group 10"/>
          <p:cNvGrpSpPr>
            <a:grpSpLocks/>
          </p:cNvGrpSpPr>
          <p:nvPr/>
        </p:nvGrpSpPr>
        <p:grpSpPr bwMode="auto">
          <a:xfrm>
            <a:off x="1861039" y="2130426"/>
            <a:ext cx="5445369" cy="1984375"/>
            <a:chOff x="1273" y="621"/>
            <a:chExt cx="3716" cy="2241"/>
          </a:xfrm>
        </p:grpSpPr>
        <p:cxnSp>
          <p:nvCxnSpPr>
            <p:cNvPr id="6" name="Straight Connector 11"/>
            <p:cNvCxnSpPr>
              <a:cxnSpLocks noChangeShapeType="1"/>
            </p:cNvCxnSpPr>
            <p:nvPr userDrawn="1"/>
          </p:nvCxnSpPr>
          <p:spPr bwMode="auto">
            <a:xfrm rot="16200000" flipH="1">
              <a:off x="152" y="1742"/>
              <a:ext cx="2241" cy="0"/>
            </a:xfrm>
            <a:prstGeom prst="line">
              <a:avLst/>
            </a:prstGeom>
            <a:noFill/>
            <a:ln w="63500" cap="rnd" algn="ctr">
              <a:solidFill>
                <a:schemeClr val="accent1"/>
              </a:solidFill>
              <a:round/>
              <a:headEnd/>
              <a:tailEnd/>
            </a:ln>
          </p:spPr>
        </p:cxnSp>
        <p:cxnSp>
          <p:nvCxnSpPr>
            <p:cNvPr id="7" name="Straight Connector 12"/>
            <p:cNvCxnSpPr>
              <a:cxnSpLocks noChangeShapeType="1"/>
            </p:cNvCxnSpPr>
            <p:nvPr userDrawn="1"/>
          </p:nvCxnSpPr>
          <p:spPr bwMode="auto">
            <a:xfrm rot="16200000" flipH="1">
              <a:off x="3868" y="1742"/>
              <a:ext cx="2241" cy="0"/>
            </a:xfrm>
            <a:prstGeom prst="line">
              <a:avLst/>
            </a:prstGeom>
            <a:noFill/>
            <a:ln w="63500" cap="rnd" algn="ctr">
              <a:solidFill>
                <a:schemeClr val="accent1"/>
              </a:solidFill>
              <a:round/>
              <a:headEnd/>
              <a:tailEnd/>
            </a:ln>
          </p:spPr>
        </p:cxnSp>
      </p:grpSp>
      <p:sp>
        <p:nvSpPr>
          <p:cNvPr id="71683" name="Rectangle 2"/>
          <p:cNvSpPr>
            <a:spLocks noGrp="1" noChangeArrowheads="1"/>
          </p:cNvSpPr>
          <p:nvPr>
            <p:ph type="ctrTitle"/>
          </p:nvPr>
        </p:nvSpPr>
        <p:spPr>
          <a:xfrm>
            <a:off x="2026628" y="2708911"/>
            <a:ext cx="5184000" cy="492443"/>
          </a:xfrm>
        </p:spPr>
        <p:txBody>
          <a:bodyPr/>
          <a:lstStyle>
            <a:lvl1pPr>
              <a:defRPr sz="3200" b="0" smtClean="0"/>
            </a:lvl1pPr>
          </a:lstStyle>
          <a:p>
            <a:r>
              <a:rPr lang="en-US" dirty="0" smtClean="0"/>
              <a:t>Click to edit Master title style</a:t>
            </a:r>
            <a:endParaRPr lang="en-GB" dirty="0" smtClean="0"/>
          </a:p>
        </p:txBody>
      </p:sp>
      <p:sp>
        <p:nvSpPr>
          <p:cNvPr id="71684" name="Rectangle 3"/>
          <p:cNvSpPr>
            <a:spLocks noGrp="1" noChangeArrowheads="1"/>
          </p:cNvSpPr>
          <p:nvPr>
            <p:ph type="subTitle" idx="1"/>
          </p:nvPr>
        </p:nvSpPr>
        <p:spPr>
          <a:xfrm>
            <a:off x="2026628" y="3179763"/>
            <a:ext cx="5184000" cy="304800"/>
          </a:xfrm>
        </p:spPr>
        <p:txBody>
          <a:bodyPr/>
          <a:lstStyle>
            <a:lvl1pPr>
              <a:defRPr smtClean="0">
                <a:solidFill>
                  <a:schemeClr val="accent1"/>
                </a:solidFill>
              </a:defRPr>
            </a:lvl1pPr>
          </a:lstStyle>
          <a:p>
            <a:r>
              <a:rPr lang="en-US" dirty="0" smtClean="0"/>
              <a:t>Click to edit Master subtitle style</a:t>
            </a:r>
            <a:endParaRPr lang="en-GB" dirty="0" smtClean="0"/>
          </a:p>
        </p:txBody>
      </p:sp>
    </p:spTree>
    <p:extLst>
      <p:ext uri="{BB962C8B-B14F-4D97-AF65-F5344CB8AC3E}">
        <p14:creationId xmlns:p14="http://schemas.microsoft.com/office/powerpoint/2010/main" val="1974369501"/>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Text firs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969" y="1096009"/>
            <a:ext cx="8015288" cy="2154436"/>
          </a:xfrm>
        </p:spPr>
        <p:txBody>
          <a:bodyPr/>
          <a:lstStyle>
            <a:lvl1pPr>
              <a:defRPr sz="2000">
                <a:latin typeface="Expert Sans Regular" pitchFamily="2" charset="0"/>
                <a:cs typeface="Arial" pitchFamily="34" charset="0"/>
              </a:defRPr>
            </a:lvl1pPr>
            <a:lvl2pPr>
              <a:defRPr sz="2000">
                <a:latin typeface="Expert Sans Regular" pitchFamily="2" charset="0"/>
                <a:cs typeface="Arial" pitchFamily="34" charset="0"/>
              </a:defRPr>
            </a:lvl2pPr>
            <a:lvl3pPr marL="571500" indent="-342900">
              <a:defRPr sz="2000">
                <a:latin typeface="Expert Sans Regular" pitchFamily="2" charset="0"/>
                <a:cs typeface="Arial" pitchFamily="34" charset="0"/>
              </a:defRPr>
            </a:lvl3pPr>
            <a:lvl4pPr marL="862013" indent="-290513">
              <a:defRPr sz="2000">
                <a:latin typeface="Expert Sans Regular" pitchFamily="2" charset="0"/>
                <a:cs typeface="Arial" pitchFamily="34" charset="0"/>
              </a:defRPr>
            </a:lvl4pPr>
            <a:lvl5pPr marL="1204913" indent="-342900">
              <a:defRPr sz="2000">
                <a:latin typeface="Expert Sans Regular" pitchFamily="2"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523381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umbered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5888" y="383530"/>
            <a:ext cx="8028000" cy="461665"/>
          </a:xfrm>
        </p:spPr>
        <p:txBody>
          <a:bodyPr anchor="t"/>
          <a:lstStyle>
            <a:lvl1pPr>
              <a:defRPr sz="3000" b="0">
                <a:solidFill>
                  <a:schemeClr val="accent1"/>
                </a:solidFill>
                <a:latin typeface="Expert Sans Regular" pitchFamily="2" charset="0"/>
                <a:cs typeface="Arial" pitchFamily="34" charset="0"/>
              </a:defRPr>
            </a:lvl1pPr>
          </a:lstStyle>
          <a:p>
            <a:r>
              <a:rPr lang="en-US" dirty="0" smtClean="0"/>
              <a:t>Click to edit title style</a:t>
            </a:r>
            <a:endParaRPr lang="en-US" dirty="0"/>
          </a:p>
        </p:txBody>
      </p:sp>
      <p:sp>
        <p:nvSpPr>
          <p:cNvPr id="3" name="Content Placeholder 2"/>
          <p:cNvSpPr>
            <a:spLocks noGrp="1"/>
          </p:cNvSpPr>
          <p:nvPr>
            <p:ph idx="1"/>
          </p:nvPr>
        </p:nvSpPr>
        <p:spPr>
          <a:xfrm>
            <a:off x="675969" y="1096009"/>
            <a:ext cx="8015288" cy="1938992"/>
          </a:xfrm>
        </p:spPr>
        <p:txBody>
          <a:bodyPr/>
          <a:lstStyle>
            <a:lvl1pPr marL="341313" indent="-341313">
              <a:lnSpc>
                <a:spcPct val="100000"/>
              </a:lnSpc>
              <a:spcBef>
                <a:spcPts val="900"/>
              </a:spcBef>
              <a:buClrTx/>
              <a:buFont typeface="+mj-lt"/>
              <a:buAutoNum type="arabicPeriod"/>
              <a:defRPr sz="2000">
                <a:solidFill>
                  <a:schemeClr val="tx1"/>
                </a:solidFill>
                <a:latin typeface="Expert Sans Regular" pitchFamily="2" charset="0"/>
                <a:cs typeface="Arial" pitchFamily="34" charset="0"/>
              </a:defRPr>
            </a:lvl1pPr>
            <a:lvl2pPr marL="682625" indent="-341313">
              <a:lnSpc>
                <a:spcPct val="100000"/>
              </a:lnSpc>
              <a:spcBef>
                <a:spcPts val="900"/>
              </a:spcBef>
              <a:buFont typeface="+mj-lt"/>
              <a:buAutoNum type="alphaLcPeriod"/>
              <a:defRPr sz="2000">
                <a:latin typeface="Expert Sans Regular" pitchFamily="2" charset="0"/>
                <a:cs typeface="Arial" pitchFamily="34" charset="0"/>
              </a:defRPr>
            </a:lvl2pPr>
            <a:lvl3pPr marL="1025525" indent="-333375">
              <a:lnSpc>
                <a:spcPct val="100000"/>
              </a:lnSpc>
              <a:spcBef>
                <a:spcPts val="900"/>
              </a:spcBef>
              <a:defRPr sz="2000">
                <a:latin typeface="Expert Sans Regular" pitchFamily="2" charset="0"/>
                <a:cs typeface="Arial" pitchFamily="34" charset="0"/>
              </a:defRPr>
            </a:lvl3pPr>
            <a:lvl4pPr marL="1146175" indent="-231775">
              <a:lnSpc>
                <a:spcPct val="100000"/>
              </a:lnSpc>
              <a:spcBef>
                <a:spcPts val="900"/>
              </a:spcBef>
              <a:defRPr sz="1800">
                <a:latin typeface="Expert Sans Regular" pitchFamily="2" charset="0"/>
                <a:cs typeface="Arial" pitchFamily="34" charset="0"/>
              </a:defRPr>
            </a:lvl4pPr>
            <a:lvl5pPr marL="1427163" indent="-280988">
              <a:lnSpc>
                <a:spcPct val="100000"/>
              </a:lnSpc>
              <a:spcBef>
                <a:spcPts val="900"/>
              </a:spcBef>
              <a:defRPr sz="1800">
                <a:latin typeface="Expert Sans Regular" pitchFamily="2"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08270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ft text_Right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5970" y="384175"/>
            <a:ext cx="8028000" cy="460375"/>
          </a:xfrm>
        </p:spPr>
        <p:txBody>
          <a:bodyPr/>
          <a:lstStyle/>
          <a:p>
            <a:r>
              <a:rPr lang="en-US" dirty="0" smtClean="0"/>
              <a:t>Click to edit title style</a:t>
            </a:r>
            <a:endParaRPr lang="en-US" dirty="0"/>
          </a:p>
        </p:txBody>
      </p:sp>
      <p:sp>
        <p:nvSpPr>
          <p:cNvPr id="3" name="Content Placeholder 2"/>
          <p:cNvSpPr>
            <a:spLocks noGrp="1"/>
          </p:cNvSpPr>
          <p:nvPr>
            <p:ph sz="half" idx="1"/>
          </p:nvPr>
        </p:nvSpPr>
        <p:spPr>
          <a:xfrm>
            <a:off x="675969" y="1096294"/>
            <a:ext cx="3925888" cy="2000548"/>
          </a:xfrm>
        </p:spPr>
        <p:txBody>
          <a:bodyPr/>
          <a:lstStyle>
            <a:lvl1pPr>
              <a:lnSpc>
                <a:spcPct val="100000"/>
              </a:lnSpc>
              <a:spcBef>
                <a:spcPts val="900"/>
              </a:spcBef>
              <a:defRPr sz="2000"/>
            </a:lvl1pPr>
            <a:lvl2pPr marL="176213" indent="-176213">
              <a:lnSpc>
                <a:spcPct val="100000"/>
              </a:lnSpc>
              <a:spcBef>
                <a:spcPts val="900"/>
              </a:spcBef>
              <a:buClr>
                <a:schemeClr val="tx1"/>
              </a:buClr>
              <a:buFont typeface="Wingdings" pitchFamily="2" charset="2"/>
              <a:buChar char=""/>
              <a:defRPr sz="2000"/>
            </a:lvl2pPr>
            <a:lvl3pPr marL="404813" indent="-228600">
              <a:lnSpc>
                <a:spcPct val="100000"/>
              </a:lnSpc>
              <a:spcBef>
                <a:spcPts val="900"/>
              </a:spcBef>
              <a:defRPr sz="2000"/>
            </a:lvl3pPr>
            <a:lvl4pPr marL="633413" indent="-228600">
              <a:lnSpc>
                <a:spcPct val="100000"/>
              </a:lnSpc>
              <a:spcBef>
                <a:spcPts val="900"/>
              </a:spcBef>
              <a:defRPr lang="en-US" sz="2000" dirty="0" smtClean="0">
                <a:solidFill>
                  <a:schemeClr val="tx1"/>
                </a:solidFill>
                <a:latin typeface="Expert Sans Regular" pitchFamily="2" charset="0"/>
                <a:ea typeface="+mn-ea"/>
                <a:cs typeface="Arial" pitchFamily="34" charset="0"/>
              </a:defRPr>
            </a:lvl4pPr>
            <a:lvl5pPr marL="862013" indent="-228600">
              <a:lnSpc>
                <a:spcPct val="100000"/>
              </a:lnSpc>
              <a:spcBef>
                <a:spcPts val="900"/>
              </a:spcBef>
              <a:defRPr lang="en-US" sz="2000" dirty="0">
                <a:solidFill>
                  <a:schemeClr val="tx1"/>
                </a:solidFill>
                <a:latin typeface="Expert Sans Regular" pitchFamily="2"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marL="571500" lvl="3" indent="-166688" algn="l" rtl="0" eaLnBrk="1" fontAlgn="base" hangingPunct="1">
              <a:lnSpc>
                <a:spcPct val="100000"/>
              </a:lnSpc>
              <a:spcBef>
                <a:spcPts val="900"/>
              </a:spcBef>
              <a:spcAft>
                <a:spcPct val="0"/>
              </a:spcAft>
              <a:buFont typeface="Wingdings" pitchFamily="2" charset="2"/>
              <a:buChar char=""/>
            </a:pPr>
            <a:r>
              <a:rPr lang="en-US" dirty="0" smtClean="0"/>
              <a:t>Fourth level</a:t>
            </a:r>
          </a:p>
          <a:p>
            <a:pPr marL="747713" lvl="4" indent="-176213" algn="l" rtl="0" eaLnBrk="1" fontAlgn="base" hangingPunct="1">
              <a:lnSpc>
                <a:spcPct val="100000"/>
              </a:lnSpc>
              <a:spcBef>
                <a:spcPts val="900"/>
              </a:spcBef>
              <a:spcAft>
                <a:spcPct val="0"/>
              </a:spcAft>
              <a:buFont typeface="Arial" charset="0"/>
              <a:buChar char="–"/>
            </a:pPr>
            <a:r>
              <a:rPr lang="en-US" dirty="0" smtClean="0"/>
              <a:t>Fifth level</a:t>
            </a:r>
            <a:endParaRPr lang="en-US" dirty="0"/>
          </a:p>
        </p:txBody>
      </p:sp>
      <p:sp>
        <p:nvSpPr>
          <p:cNvPr id="8" name="Picture Placeholder 7"/>
          <p:cNvSpPr>
            <a:spLocks noGrp="1"/>
          </p:cNvSpPr>
          <p:nvPr>
            <p:ph type="pic" sz="quarter" idx="10"/>
          </p:nvPr>
        </p:nvSpPr>
        <p:spPr>
          <a:xfrm>
            <a:off x="4783140" y="1096294"/>
            <a:ext cx="3908425" cy="4974306"/>
          </a:xfrm>
        </p:spPr>
        <p:txBody>
          <a:bodyPr>
            <a:noAutofit/>
          </a:body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319356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4.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D9D76-8617-4741-8A96-071E7FA51931}" type="datetimeFigureOut">
              <a:rPr lang="en-GB" smtClean="0">
                <a:solidFill>
                  <a:prstClr val="black">
                    <a:tint val="75000"/>
                  </a:prstClr>
                </a:solidFill>
              </a:rPr>
              <a:pPr/>
              <a:t>2018-01-26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C71E2-BB0E-4E6D-BE5A-F69FAD4A5B8E}"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04248" y="404664"/>
            <a:ext cx="2123728" cy="829049"/>
          </a:xfrm>
          <a:prstGeom prst="rect">
            <a:avLst/>
          </a:prstGeom>
        </p:spPr>
      </p:pic>
    </p:spTree>
    <p:extLst>
      <p:ext uri="{BB962C8B-B14F-4D97-AF65-F5344CB8AC3E}">
        <p14:creationId xmlns:p14="http://schemas.microsoft.com/office/powerpoint/2010/main" val="824791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7" descr="Bar_06_COL_POS [Converted].png"/>
          <p:cNvPicPr>
            <a:picLocks noChangeAspect="1"/>
          </p:cNvPicPr>
          <p:nvPr/>
        </p:nvPicPr>
        <p:blipFill>
          <a:blip r:embed="rId23" cstate="print"/>
          <a:srcRect/>
          <a:stretch>
            <a:fillRect/>
          </a:stretch>
        </p:blipFill>
        <p:spPr bwMode="auto">
          <a:xfrm>
            <a:off x="7483720" y="6410326"/>
            <a:ext cx="1198685" cy="220663"/>
          </a:xfrm>
          <a:prstGeom prst="rect">
            <a:avLst/>
          </a:prstGeom>
          <a:noFill/>
          <a:ln w="9525">
            <a:noFill/>
            <a:miter lim="800000"/>
            <a:headEnd/>
            <a:tailEnd/>
          </a:ln>
        </p:spPr>
      </p:pic>
      <p:sp>
        <p:nvSpPr>
          <p:cNvPr id="7171" name="Rectangle 2"/>
          <p:cNvSpPr>
            <a:spLocks noGrp="1" noChangeArrowheads="1"/>
          </p:cNvSpPr>
          <p:nvPr>
            <p:ph type="title"/>
          </p:nvPr>
        </p:nvSpPr>
        <p:spPr bwMode="auto">
          <a:xfrm>
            <a:off x="675969" y="384175"/>
            <a:ext cx="8028000" cy="46037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dirty="0" smtClean="0"/>
              <a:t>Click to edit title</a:t>
            </a:r>
          </a:p>
        </p:txBody>
      </p:sp>
      <p:sp>
        <p:nvSpPr>
          <p:cNvPr id="7172" name="Rectangle 3"/>
          <p:cNvSpPr>
            <a:spLocks noGrp="1" noChangeArrowheads="1"/>
          </p:cNvSpPr>
          <p:nvPr>
            <p:ph type="body" idx="1"/>
          </p:nvPr>
        </p:nvSpPr>
        <p:spPr bwMode="auto">
          <a:xfrm>
            <a:off x="675968" y="1095375"/>
            <a:ext cx="8015654" cy="2133600"/>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72" name="Line 32"/>
          <p:cNvSpPr>
            <a:spLocks noChangeShapeType="1"/>
          </p:cNvSpPr>
          <p:nvPr/>
        </p:nvSpPr>
        <p:spPr bwMode="auto">
          <a:xfrm>
            <a:off x="678474" y="6224588"/>
            <a:ext cx="8003931" cy="0"/>
          </a:xfrm>
          <a:prstGeom prst="line">
            <a:avLst/>
          </a:prstGeom>
          <a:noFill/>
          <a:ln w="12700">
            <a:solidFill>
              <a:schemeClr val="accent1"/>
            </a:solidFill>
            <a:round/>
            <a:headEnd/>
            <a:tailEnd/>
          </a:ln>
        </p:spPr>
        <p:txBody>
          <a:bodyPr lIns="0" tIns="0" rIns="0" bIns="0" anchor="ctr">
            <a:spAutoFit/>
          </a:bodyPr>
          <a:lstStyle/>
          <a:p>
            <a:pPr fontAlgn="base">
              <a:spcBef>
                <a:spcPct val="50000"/>
              </a:spcBef>
              <a:spcAft>
                <a:spcPct val="0"/>
              </a:spcAft>
              <a:defRPr/>
            </a:pPr>
            <a:endParaRPr lang="en-GB" sz="2000">
              <a:solidFill>
                <a:srgbClr val="000000"/>
              </a:solidFill>
              <a:cs typeface="Arial" charset="0"/>
            </a:endParaRPr>
          </a:p>
        </p:txBody>
      </p:sp>
    </p:spTree>
    <p:extLst>
      <p:ext uri="{BB962C8B-B14F-4D97-AF65-F5344CB8AC3E}">
        <p14:creationId xmlns:p14="http://schemas.microsoft.com/office/powerpoint/2010/main" val="38580066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9" r:id="rId16"/>
    <p:sldLayoutId id="2147483700" r:id="rId17"/>
    <p:sldLayoutId id="2147483701" r:id="rId18"/>
    <p:sldLayoutId id="2147483702" r:id="rId19"/>
    <p:sldLayoutId id="2147483703" r:id="rId20"/>
    <p:sldLayoutId id="2147483704" r:id="rId21"/>
  </p:sldLayoutIdLst>
  <p:timing>
    <p:tnLst>
      <p:par>
        <p:cTn id="1" dur="indefinite" restart="never" nodeType="tmRoot"/>
      </p:par>
    </p:tnLst>
  </p:timing>
  <p:hf hdr="0" dt="0"/>
  <p:txStyles>
    <p:titleStyle>
      <a:lvl1pPr algn="l" rtl="0" eaLnBrk="1" fontAlgn="base" hangingPunct="1">
        <a:spcBef>
          <a:spcPct val="0"/>
        </a:spcBef>
        <a:spcAft>
          <a:spcPct val="0"/>
        </a:spcAft>
        <a:defRPr sz="3000">
          <a:solidFill>
            <a:schemeClr val="accent1"/>
          </a:solidFill>
          <a:latin typeface="Expert Sans Regular" pitchFamily="2" charset="0"/>
          <a:ea typeface="+mj-ea"/>
          <a:cs typeface="Arial" pitchFamily="34" charset="0"/>
        </a:defRPr>
      </a:lvl1pPr>
      <a:lvl2pPr algn="l" rtl="0" eaLnBrk="1" fontAlgn="base" hangingPunct="1">
        <a:spcBef>
          <a:spcPct val="0"/>
        </a:spcBef>
        <a:spcAft>
          <a:spcPct val="0"/>
        </a:spcAft>
        <a:defRPr sz="3000">
          <a:solidFill>
            <a:schemeClr val="accent1"/>
          </a:solidFill>
          <a:latin typeface="Arial" charset="0"/>
          <a:cs typeface="Arial" charset="0"/>
        </a:defRPr>
      </a:lvl2pPr>
      <a:lvl3pPr algn="l" rtl="0" eaLnBrk="1" fontAlgn="base" hangingPunct="1">
        <a:spcBef>
          <a:spcPct val="0"/>
        </a:spcBef>
        <a:spcAft>
          <a:spcPct val="0"/>
        </a:spcAft>
        <a:defRPr sz="3000">
          <a:solidFill>
            <a:schemeClr val="accent1"/>
          </a:solidFill>
          <a:latin typeface="Arial" charset="0"/>
          <a:cs typeface="Arial" charset="0"/>
        </a:defRPr>
      </a:lvl3pPr>
      <a:lvl4pPr algn="l" rtl="0" eaLnBrk="1" fontAlgn="base" hangingPunct="1">
        <a:spcBef>
          <a:spcPct val="0"/>
        </a:spcBef>
        <a:spcAft>
          <a:spcPct val="0"/>
        </a:spcAft>
        <a:defRPr sz="3000">
          <a:solidFill>
            <a:schemeClr val="accent1"/>
          </a:solidFill>
          <a:latin typeface="Arial" charset="0"/>
          <a:cs typeface="Arial" charset="0"/>
        </a:defRPr>
      </a:lvl4pPr>
      <a:lvl5pPr algn="l" rtl="0" eaLnBrk="1" fontAlgn="base" hangingPunct="1">
        <a:spcBef>
          <a:spcPct val="0"/>
        </a:spcBef>
        <a:spcAft>
          <a:spcPct val="0"/>
        </a:spcAft>
        <a:defRPr sz="3000">
          <a:solidFill>
            <a:schemeClr val="accent1"/>
          </a:solidFill>
          <a:latin typeface="Arial" charset="0"/>
          <a:cs typeface="Arial" charset="0"/>
        </a:defRPr>
      </a:lvl5pPr>
      <a:lvl6pPr marL="457200" algn="l" rtl="0" eaLnBrk="1" fontAlgn="base" hangingPunct="1">
        <a:spcBef>
          <a:spcPct val="0"/>
        </a:spcBef>
        <a:spcAft>
          <a:spcPct val="0"/>
        </a:spcAft>
        <a:defRPr sz="3600">
          <a:solidFill>
            <a:schemeClr val="tx2"/>
          </a:solidFill>
          <a:latin typeface="Arial" pitchFamily="34" charset="0"/>
        </a:defRPr>
      </a:lvl6pPr>
      <a:lvl7pPr marL="914400" algn="l" rtl="0" eaLnBrk="1" fontAlgn="base" hangingPunct="1">
        <a:spcBef>
          <a:spcPct val="0"/>
        </a:spcBef>
        <a:spcAft>
          <a:spcPct val="0"/>
        </a:spcAft>
        <a:defRPr sz="3600">
          <a:solidFill>
            <a:schemeClr val="tx2"/>
          </a:solidFill>
          <a:latin typeface="Arial" pitchFamily="34" charset="0"/>
        </a:defRPr>
      </a:lvl7pPr>
      <a:lvl8pPr marL="1371600" algn="l" rtl="0" eaLnBrk="1" fontAlgn="base" hangingPunct="1">
        <a:spcBef>
          <a:spcPct val="0"/>
        </a:spcBef>
        <a:spcAft>
          <a:spcPct val="0"/>
        </a:spcAft>
        <a:defRPr sz="3600">
          <a:solidFill>
            <a:schemeClr val="tx2"/>
          </a:solidFill>
          <a:latin typeface="Arial" pitchFamily="34" charset="0"/>
        </a:defRPr>
      </a:lvl8pPr>
      <a:lvl9pPr marL="1828800" algn="l" rtl="0" eaLnBrk="1" fontAlgn="base" hangingPunct="1">
        <a:spcBef>
          <a:spcPct val="0"/>
        </a:spcBef>
        <a:spcAft>
          <a:spcPct val="0"/>
        </a:spcAft>
        <a:defRPr sz="3600">
          <a:solidFill>
            <a:schemeClr val="tx2"/>
          </a:solidFill>
          <a:latin typeface="Arial" pitchFamily="34" charset="0"/>
        </a:defRPr>
      </a:lvl9pPr>
    </p:titleStyle>
    <p:bodyStyle>
      <a:lvl1pPr algn="l" rtl="0" eaLnBrk="1" fontAlgn="base" hangingPunct="1">
        <a:spcBef>
          <a:spcPct val="50000"/>
        </a:spcBef>
        <a:spcAft>
          <a:spcPct val="0"/>
        </a:spcAft>
        <a:buClr>
          <a:schemeClr val="tx2"/>
        </a:buClr>
        <a:buFont typeface="Wingdings" pitchFamily="2" charset="2"/>
        <a:defRPr sz="2000">
          <a:solidFill>
            <a:schemeClr val="tx1"/>
          </a:solidFill>
          <a:latin typeface="Expert Sans Regular" pitchFamily="2" charset="0"/>
          <a:ea typeface="+mn-ea"/>
          <a:cs typeface="Arial" pitchFamily="34" charset="0"/>
        </a:defRPr>
      </a:lvl1pPr>
      <a:lvl2pPr marL="231775" indent="-231775" algn="l" rtl="0" eaLnBrk="1" fontAlgn="base" hangingPunct="1">
        <a:spcBef>
          <a:spcPct val="50000"/>
        </a:spcBef>
        <a:spcAft>
          <a:spcPct val="0"/>
        </a:spcAft>
        <a:buFont typeface="Wingdings" pitchFamily="2" charset="2"/>
        <a:buChar char=""/>
        <a:defRPr sz="2000">
          <a:solidFill>
            <a:schemeClr val="tx1"/>
          </a:solidFill>
          <a:latin typeface="Expert Sans Regular" pitchFamily="2" charset="0"/>
          <a:cs typeface="Arial" pitchFamily="34" charset="0"/>
        </a:defRPr>
      </a:lvl2pPr>
      <a:lvl3pPr marL="568325" indent="-333375" algn="l" rtl="0" eaLnBrk="1" fontAlgn="base" hangingPunct="1">
        <a:spcBef>
          <a:spcPct val="50000"/>
        </a:spcBef>
        <a:spcAft>
          <a:spcPct val="0"/>
        </a:spcAft>
        <a:buFont typeface="Arial" charset="0"/>
        <a:buChar char="–"/>
        <a:defRPr sz="2000">
          <a:solidFill>
            <a:schemeClr val="tx1"/>
          </a:solidFill>
          <a:latin typeface="Expert Sans Regular" pitchFamily="2" charset="0"/>
          <a:cs typeface="Arial" pitchFamily="34" charset="0"/>
        </a:defRPr>
      </a:lvl3pPr>
      <a:lvl4pPr marL="858838" indent="-290513" algn="l" rtl="0" eaLnBrk="1" fontAlgn="base" hangingPunct="1">
        <a:spcBef>
          <a:spcPct val="50000"/>
        </a:spcBef>
        <a:spcAft>
          <a:spcPct val="0"/>
        </a:spcAft>
        <a:buFont typeface="Wingdings" pitchFamily="2" charset="2"/>
        <a:buChar char=""/>
        <a:defRPr sz="2000">
          <a:solidFill>
            <a:schemeClr val="tx1"/>
          </a:solidFill>
          <a:latin typeface="Expert Sans Regular" pitchFamily="2" charset="0"/>
          <a:cs typeface="Arial" pitchFamily="34" charset="0"/>
        </a:defRPr>
      </a:lvl4pPr>
      <a:lvl5pPr marL="1204913" indent="-346075" algn="l" rtl="0" eaLnBrk="1" fontAlgn="base" hangingPunct="1">
        <a:spcBef>
          <a:spcPct val="50000"/>
        </a:spcBef>
        <a:spcAft>
          <a:spcPct val="0"/>
        </a:spcAft>
        <a:buFont typeface="Arial" charset="0"/>
        <a:buChar char="–"/>
        <a:defRPr sz="2000">
          <a:solidFill>
            <a:schemeClr val="tx1"/>
          </a:solidFill>
          <a:latin typeface="Expert Sans Regular" pitchFamily="2" charset="0"/>
          <a:cs typeface="Arial" pitchFamily="34" charset="0"/>
        </a:defRPr>
      </a:lvl5pPr>
      <a:lvl6pPr marL="2460625" indent="-174625" algn="l" rtl="0" eaLnBrk="1" fontAlgn="base" hangingPunct="1">
        <a:lnSpc>
          <a:spcPct val="110000"/>
        </a:lnSpc>
        <a:spcBef>
          <a:spcPct val="50000"/>
        </a:spcBef>
        <a:spcAft>
          <a:spcPct val="0"/>
        </a:spcAft>
        <a:buClr>
          <a:schemeClr val="tx2"/>
        </a:buClr>
        <a:buFont typeface="Wingdings" pitchFamily="2" charset="2"/>
        <a:buChar char=""/>
        <a:defRPr sz="1200">
          <a:solidFill>
            <a:schemeClr val="tx1"/>
          </a:solidFill>
          <a:latin typeface="+mn-lt"/>
        </a:defRPr>
      </a:lvl6pPr>
      <a:lvl7pPr marL="2917825" indent="-174625" algn="l" rtl="0" eaLnBrk="1" fontAlgn="base" hangingPunct="1">
        <a:lnSpc>
          <a:spcPct val="110000"/>
        </a:lnSpc>
        <a:spcBef>
          <a:spcPct val="50000"/>
        </a:spcBef>
        <a:spcAft>
          <a:spcPct val="0"/>
        </a:spcAft>
        <a:buClr>
          <a:schemeClr val="tx2"/>
        </a:buClr>
        <a:buFont typeface="Wingdings" pitchFamily="2" charset="2"/>
        <a:buChar char=""/>
        <a:defRPr sz="1200">
          <a:solidFill>
            <a:schemeClr val="tx1"/>
          </a:solidFill>
          <a:latin typeface="+mn-lt"/>
        </a:defRPr>
      </a:lvl7pPr>
      <a:lvl8pPr marL="3375025" indent="-174625" algn="l" rtl="0" eaLnBrk="1" fontAlgn="base" hangingPunct="1">
        <a:lnSpc>
          <a:spcPct val="110000"/>
        </a:lnSpc>
        <a:spcBef>
          <a:spcPct val="50000"/>
        </a:spcBef>
        <a:spcAft>
          <a:spcPct val="0"/>
        </a:spcAft>
        <a:buClr>
          <a:schemeClr val="tx2"/>
        </a:buClr>
        <a:buFont typeface="Wingdings" pitchFamily="2" charset="2"/>
        <a:buChar char=""/>
        <a:defRPr sz="1200">
          <a:solidFill>
            <a:schemeClr val="tx1"/>
          </a:solidFill>
          <a:latin typeface="+mn-lt"/>
        </a:defRPr>
      </a:lvl8pPr>
      <a:lvl9pPr marL="3832225" indent="-174625" algn="l" rtl="0" eaLnBrk="1" fontAlgn="base" hangingPunct="1">
        <a:lnSpc>
          <a:spcPct val="110000"/>
        </a:lnSpc>
        <a:spcBef>
          <a:spcPct val="50000"/>
        </a:spcBef>
        <a:spcAft>
          <a:spcPct val="0"/>
        </a:spcAft>
        <a:buClr>
          <a:schemeClr val="tx2"/>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152400" y="6324600"/>
            <a:ext cx="8820150" cy="76200"/>
          </a:xfrm>
          <a:prstGeom prst="rect">
            <a:avLst/>
          </a:prstGeom>
          <a:solidFill>
            <a:srgbClr val="577B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prstClr val="black"/>
              </a:solidFill>
            </a:endParaRPr>
          </a:p>
        </p:txBody>
      </p:sp>
      <p:pic>
        <p:nvPicPr>
          <p:cNvPr id="1027" name="Picture 11" descr="L:\MEDIA\Design\Projects\Collaboration\SCD - Kent and Essex.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83525" y="4648200"/>
            <a:ext cx="10890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5336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C7378-99A9-4144-9312-AD1FB41602BF}" type="datetimeFigureOut">
              <a:rPr lang="en-GB" smtClean="0">
                <a:solidFill>
                  <a:prstClr val="black">
                    <a:tint val="75000"/>
                  </a:prstClr>
                </a:solidFill>
              </a:rPr>
              <a:pPr/>
              <a:t>2018-01-26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026D0-A46F-4BDC-8D66-25B0A4C5FE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083306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152400" y="6324600"/>
            <a:ext cx="8820150" cy="76200"/>
          </a:xfrm>
          <a:prstGeom prst="rect">
            <a:avLst/>
          </a:prstGeom>
          <a:solidFill>
            <a:srgbClr val="577B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US" altLang="en-US" smtClean="0">
              <a:solidFill>
                <a:prstClr val="black"/>
              </a:solidFill>
            </a:endParaRPr>
          </a:p>
        </p:txBody>
      </p:sp>
      <p:pic>
        <p:nvPicPr>
          <p:cNvPr id="1027" name="Picture 11" descr="L:\MEDIA\Design\Projects\Collaboration\SCD - Kent and Essex.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83525" y="4648200"/>
            <a:ext cx="10890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27149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ekf-k-tHMAhWpKMAKHQJADywQjRwIBw&amp;url=http://www.bleepingcomputer.com/forums/t/546749/new-file-encrypting-ransomware-called-cryptographic-locker/&amp;psig=AFQjCNFd32zW0aytK8OFAITDNMBcS_mgnA&amp;ust=1463053611698432" TargetMode="External"/><Relationship Id="rId2" Type="http://schemas.openxmlformats.org/officeDocument/2006/relationships/notesSlide" Target="../notesSlides/notesSlide12.xml"/><Relationship Id="rId1" Type="http://schemas.openxmlformats.org/officeDocument/2006/relationships/slideLayout" Target="../slideLayouts/slideLayout5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48.xml"/><Relationship Id="rId5" Type="http://schemas.openxmlformats.org/officeDocument/2006/relationships/image" Target="../media/image19.png"/><Relationship Id="rId4" Type="http://schemas.openxmlformats.org/officeDocument/2006/relationships/hyperlink" Target="http://www.google.co.uk/url?sa=i&amp;rct=j&amp;q=&amp;esrc=s&amp;source=images&amp;cd=&amp;cad=rja&amp;uact=8&amp;ved=0ahUKEwjq-cGZhdLMAhWnKMAKHZEpCJkQjRwIBw&amp;url=http://www.astraid.com/spear-phishing/&amp;bvm=bv.121658157,d.cWw&amp;psig=AFQjCNEt6G8D6QahvNACvldofi-tNG6_nA&amp;ust=146305648758185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3.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3.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3.xml"/><Relationship Id="rId1" Type="http://schemas.openxmlformats.org/officeDocument/2006/relationships/video" Target="file:///C:\Users\46056443\Desktop\What%20is%20Your%20Password_.mp4" TargetMode="Externa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53.xml"/><Relationship Id="rId5" Type="http://schemas.openxmlformats.org/officeDocument/2006/relationships/image" Target="../media/image30.jpeg"/><Relationship Id="rId4" Type="http://schemas.openxmlformats.org/officeDocument/2006/relationships/hyperlink" Target="http://www.google.co.uk/url?sa=i&amp;rct=j&amp;q=&amp;esrc=s&amp;source=images&amp;cd=&amp;ved=0ahUKEwi3ycSr4OHPAhWLOxoKHf4GB6EQjRwIBw&amp;url=http://www.m3networks.com/dont-use-public-wifi-read/&amp;bvm=bv.135974163,d.ZGg&amp;psig=AFQjCNFVFYSft4qqoeNZiQpajKfvCSHBXg&amp;ust=1476790549376236"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53.xml"/><Relationship Id="rId5" Type="http://schemas.openxmlformats.org/officeDocument/2006/relationships/image" Target="../media/image32.pn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3" Type="http://schemas.openxmlformats.org/officeDocument/2006/relationships/hyperlink" Target="http://www.cyberaware.gov.uk/" TargetMode="External"/><Relationship Id="rId2" Type="http://schemas.openxmlformats.org/officeDocument/2006/relationships/hyperlink" Target="http://www.getsafeonline.org/" TargetMode="External"/><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hyperlink" Target="http://www.haveibeenpwned.com/" TargetMode="Externa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3" Type="http://schemas.openxmlformats.org/officeDocument/2006/relationships/hyperlink" Target="mailto:aimee.payne@kent.pnn.police.uk" TargetMode="External"/><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8.xml"/><Relationship Id="rId1" Type="http://schemas.openxmlformats.org/officeDocument/2006/relationships/video" Target="file:///C:\Users\46056443\Desktop\Amazing%20mind%20reader%20reveals%20his%20'gift'.mp4"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pipl.com/" TargetMode="External"/><Relationship Id="rId2" Type="http://schemas.openxmlformats.org/officeDocument/2006/relationships/notesSlide" Target="../notesSlides/notesSlide5.xml"/><Relationship Id="rId1" Type="http://schemas.openxmlformats.org/officeDocument/2006/relationships/slideLayout" Target="../slideLayouts/slideLayout4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1588"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n-US" altLang="en-US" smtClean="0">
              <a:solidFill>
                <a:prstClr val="black"/>
              </a:solidFill>
            </a:endParaRPr>
          </a:p>
        </p:txBody>
      </p:sp>
      <p:sp>
        <p:nvSpPr>
          <p:cNvPr id="2051" name="Rectangle 7"/>
          <p:cNvSpPr>
            <a:spLocks noChangeArrowheads="1"/>
          </p:cNvSpPr>
          <p:nvPr/>
        </p:nvSpPr>
        <p:spPr bwMode="auto">
          <a:xfrm>
            <a:off x="152400" y="6400800"/>
            <a:ext cx="8839200" cy="228600"/>
          </a:xfrm>
          <a:prstGeom prst="rect">
            <a:avLst/>
          </a:prstGeom>
          <a:solidFill>
            <a:srgbClr val="577BB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n-US" altLang="en-US" smtClean="0">
              <a:solidFill>
                <a:prstClr val="black"/>
              </a:solidFill>
            </a:endParaRPr>
          </a:p>
        </p:txBody>
      </p:sp>
      <p:pic>
        <p:nvPicPr>
          <p:cNvPr id="2052" name="Picture 13" descr="L:\MEDIA\Design\Projects\Collaboration\SCD b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2015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2268538" y="3738563"/>
            <a:ext cx="489585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3600" b="1" dirty="0" smtClean="0">
                <a:solidFill>
                  <a:srgbClr val="577BBD"/>
                </a:solidFill>
                <a:latin typeface="Calibri" pitchFamily="34" charset="0"/>
                <a:cs typeface="Tahoma" pitchFamily="34" charset="0"/>
              </a:rPr>
              <a:t>Cyber Crime</a:t>
            </a:r>
          </a:p>
          <a:p>
            <a:pPr algn="ctr" eaLnBrk="1" fontAlgn="base" hangingPunct="1">
              <a:spcBef>
                <a:spcPct val="0"/>
              </a:spcBef>
              <a:spcAft>
                <a:spcPct val="0"/>
              </a:spcAft>
            </a:pPr>
            <a:endParaRPr lang="en-GB" altLang="en-US" sz="2800" b="1" dirty="0" smtClean="0">
              <a:solidFill>
                <a:srgbClr val="577BBD"/>
              </a:solidFill>
              <a:latin typeface="Calibri" pitchFamily="34" charset="0"/>
              <a:cs typeface="Tahoma" pitchFamily="34" charset="0"/>
            </a:endParaRPr>
          </a:p>
          <a:p>
            <a:pPr algn="ctr" eaLnBrk="1" fontAlgn="base" hangingPunct="1">
              <a:spcBef>
                <a:spcPct val="0"/>
              </a:spcBef>
              <a:spcAft>
                <a:spcPct val="0"/>
              </a:spcAft>
            </a:pPr>
            <a:r>
              <a:rPr lang="en-GB" altLang="en-US" sz="2800" b="1" dirty="0" smtClean="0">
                <a:solidFill>
                  <a:srgbClr val="577BBD"/>
                </a:solidFill>
                <a:latin typeface="Calibri" pitchFamily="34" charset="0"/>
                <a:cs typeface="Tahoma" pitchFamily="34" charset="0"/>
              </a:rPr>
              <a:t>Aimee Payne </a:t>
            </a:r>
          </a:p>
          <a:p>
            <a:pPr algn="ctr" eaLnBrk="1" fontAlgn="base" hangingPunct="1">
              <a:spcBef>
                <a:spcPct val="0"/>
              </a:spcBef>
              <a:spcAft>
                <a:spcPct val="0"/>
              </a:spcAft>
            </a:pPr>
            <a:r>
              <a:rPr lang="en-GB" altLang="en-US" sz="2800" b="1" dirty="0" smtClean="0">
                <a:solidFill>
                  <a:srgbClr val="577BBD"/>
                </a:solidFill>
                <a:latin typeface="Calibri" pitchFamily="34" charset="0"/>
                <a:cs typeface="Tahoma" pitchFamily="34" charset="0"/>
              </a:rPr>
              <a:t>Cyber Protect &amp; Prevent Officer </a:t>
            </a:r>
          </a:p>
          <a:p>
            <a:pPr algn="ctr" eaLnBrk="1" fontAlgn="base" hangingPunct="1">
              <a:spcBef>
                <a:spcPct val="0"/>
              </a:spcBef>
              <a:spcAft>
                <a:spcPct val="0"/>
              </a:spcAft>
            </a:pPr>
            <a:r>
              <a:rPr lang="en-GB" altLang="en-US" sz="2800" b="1" dirty="0" smtClean="0">
                <a:solidFill>
                  <a:srgbClr val="577BBD"/>
                </a:solidFill>
                <a:latin typeface="Calibri" pitchFamily="34" charset="0"/>
                <a:cs typeface="Tahoma" pitchFamily="34" charset="0"/>
              </a:rPr>
              <a:t>Serious Economic Crime Unit</a:t>
            </a:r>
          </a:p>
        </p:txBody>
      </p:sp>
    </p:spTree>
    <p:extLst>
      <p:ext uri="{BB962C8B-B14F-4D97-AF65-F5344CB8AC3E}">
        <p14:creationId xmlns:p14="http://schemas.microsoft.com/office/powerpoint/2010/main" val="4027351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15888"/>
            <a:ext cx="6480175" cy="432792"/>
          </a:xfrm>
        </p:spPr>
        <p:txBody>
          <a:bodyPr/>
          <a:lstStyle/>
          <a:p>
            <a:pPr marL="0" indent="0">
              <a:buFontTx/>
              <a:buNone/>
              <a:defRPr/>
            </a:pPr>
            <a:r>
              <a:rPr lang="en-US" sz="3600" b="1" dirty="0">
                <a:solidFill>
                  <a:srgbClr val="0070C0"/>
                </a:solidFill>
                <a:latin typeface="Calibri" panose="020F0502020204030204" pitchFamily="34" charset="0"/>
              </a:rPr>
              <a:t>Social engineering</a:t>
            </a:r>
            <a:endParaRPr lang="en-GB" altLang="en-US" sz="3600" b="1" dirty="0">
              <a:solidFill>
                <a:srgbClr val="0070C0"/>
              </a:solidFill>
              <a:latin typeface="Calibri" panose="020F0502020204030204" pitchFamily="34" charset="0"/>
            </a:endParaRPr>
          </a:p>
          <a:p>
            <a:pPr>
              <a:defRPr/>
            </a:pPr>
            <a:endParaRPr lang="en-GB" sz="1600" dirty="0" smtClean="0"/>
          </a:p>
          <a:p>
            <a:pPr marL="0" indent="0" algn="ctr">
              <a:buFontTx/>
              <a:buNone/>
              <a:defRPr/>
            </a:pPr>
            <a:endParaRPr lang="en-GB" sz="1600" b="1" dirty="0" smtClean="0">
              <a:solidFill>
                <a:srgbClr val="577BBD"/>
              </a:solidFill>
              <a:latin typeface="Calibri" panose="020F0502020204030204" pitchFamily="34" charset="0"/>
            </a:endParaRPr>
          </a:p>
        </p:txBody>
      </p:sp>
      <p:cxnSp>
        <p:nvCxnSpPr>
          <p:cNvPr id="6" name="Straight Connector 5"/>
          <p:cNvCxnSpPr/>
          <p:nvPr/>
        </p:nvCxnSpPr>
        <p:spPr>
          <a:xfrm>
            <a:off x="179387" y="692696"/>
            <a:ext cx="8785225" cy="0"/>
          </a:xfrm>
          <a:prstGeom prst="line">
            <a:avLst/>
          </a:prstGeom>
          <a:ln w="57150">
            <a:solidFill>
              <a:srgbClr val="577BBD"/>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5" t="136" r="3988" b="2617"/>
          <a:stretch/>
        </p:blipFill>
        <p:spPr bwMode="auto">
          <a:xfrm>
            <a:off x="467544" y="928914"/>
            <a:ext cx="7272808" cy="4920343"/>
          </a:xfrm>
          <a:prstGeom prst="rect">
            <a:avLst/>
          </a:prstGeom>
          <a:noFill/>
          <a:ln w="9525">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74834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549275"/>
            <a:ext cx="8229600" cy="5000625"/>
          </a:xfrm>
        </p:spPr>
        <p:txBody>
          <a:bodyPr/>
          <a:lstStyle/>
          <a:p>
            <a:pPr>
              <a:defRPr/>
            </a:pPr>
            <a:endParaRPr lang="en-GB" dirty="0" smtClean="0"/>
          </a:p>
          <a:p>
            <a:pPr>
              <a:defRPr/>
            </a:pPr>
            <a:endParaRPr lang="en-GB" dirty="0" smtClean="0"/>
          </a:p>
          <a:p>
            <a:pPr>
              <a:defRPr/>
            </a:pPr>
            <a:endParaRPr lang="en-GB" dirty="0" smtClean="0"/>
          </a:p>
          <a:p>
            <a:pPr marL="0" indent="0" algn="ctr">
              <a:buFontTx/>
              <a:buNone/>
              <a:defRPr/>
            </a:pPr>
            <a:endParaRPr lang="en-GB" sz="5400" b="1" dirty="0" smtClean="0">
              <a:solidFill>
                <a:srgbClr val="577BBD"/>
              </a:solidFill>
              <a:latin typeface="Calibri" panose="020F0502020204030204" pitchFamily="34" charset="0"/>
            </a:endParaRPr>
          </a:p>
          <a:p>
            <a:pPr marL="0" indent="0" algn="ctr">
              <a:buFontTx/>
              <a:buNone/>
              <a:defRPr/>
            </a:pPr>
            <a:r>
              <a:rPr lang="en-GB" sz="5400" b="1" dirty="0" smtClean="0">
                <a:solidFill>
                  <a:srgbClr val="577BBD"/>
                </a:solidFill>
                <a:latin typeface="Calibri" panose="020F0502020204030204" pitchFamily="34" charset="0"/>
              </a:rPr>
              <a:t>Types of threats</a:t>
            </a:r>
            <a:endParaRPr lang="en-GB" sz="5400" b="1" dirty="0">
              <a:solidFill>
                <a:srgbClr val="577BBD"/>
              </a:solidFill>
              <a:latin typeface="Calibri" panose="020F0502020204030204" pitchFamily="34" charset="0"/>
            </a:endParaRPr>
          </a:p>
        </p:txBody>
      </p:sp>
      <p:pic>
        <p:nvPicPr>
          <p:cNvPr id="8195" name="Picture 13" descr="L:\MEDIA\Design\Projects\Collaboration\SCD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88201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320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989138"/>
            <a:ext cx="8229600"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pPr>
            <a:endParaRPr lang="en-GB" altLang="en-US" sz="4800" b="1" smtClean="0">
              <a:solidFill>
                <a:srgbClr val="577BBD"/>
              </a:solidFill>
              <a:latin typeface="Calibri" pitchFamily="34" charset="0"/>
            </a:endParaRPr>
          </a:p>
          <a:p>
            <a:pPr marL="0" indent="0" algn="ctr">
              <a:buFontTx/>
              <a:buNone/>
            </a:pPr>
            <a:r>
              <a:rPr lang="en-GB" altLang="en-US" sz="4800" b="1" smtClean="0">
                <a:solidFill>
                  <a:srgbClr val="577BBD"/>
                </a:solidFill>
                <a:latin typeface="Calibri" pitchFamily="34" charset="0"/>
              </a:rPr>
              <a:t>Ransomware</a:t>
            </a:r>
            <a:endParaRPr lang="en-GB" altLang="en-US" sz="4800" b="1" smtClean="0">
              <a:solidFill>
                <a:srgbClr val="577BBD"/>
              </a:solidFill>
            </a:endParaRPr>
          </a:p>
        </p:txBody>
      </p:sp>
      <p:pic>
        <p:nvPicPr>
          <p:cNvPr id="9219" name="Picture 13" descr="L:\MEDIA\Design\Projects\Collaboration\SCD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88201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875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rc_mi" descr="http://www.bleepstatic.com/swr-guides/c/cryptographic-locker/cryptographic-locker-scree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876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68313" y="404813"/>
            <a:ext cx="6335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3200" b="1" smtClean="0">
                <a:solidFill>
                  <a:srgbClr val="577BBD"/>
                </a:solidFill>
                <a:latin typeface="Calibri" pitchFamily="34" charset="0"/>
                <a:cs typeface="Arial" charset="0"/>
              </a:rPr>
              <a:t>Beware Ransomware!</a:t>
            </a:r>
            <a:endParaRPr lang="en-GB" altLang="en-US" sz="3200" smtClean="0">
              <a:solidFill>
                <a:srgbClr val="577BBD"/>
              </a:solidFill>
              <a:latin typeface="Calibri" pitchFamily="34" charset="0"/>
            </a:endParaRPr>
          </a:p>
        </p:txBody>
      </p:sp>
      <p:sp>
        <p:nvSpPr>
          <p:cNvPr id="4" name="Rectangle 3"/>
          <p:cNvSpPr>
            <a:spLocks noChangeArrowheads="1"/>
          </p:cNvSpPr>
          <p:nvPr/>
        </p:nvSpPr>
        <p:spPr bwMode="auto">
          <a:xfrm>
            <a:off x="611188" y="998538"/>
            <a:ext cx="7993062"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en-GB" altLang="en-US" sz="2000" smtClean="0">
              <a:solidFill>
                <a:srgbClr val="577BBD"/>
              </a:solidFill>
              <a:latin typeface="Arial" charset="0"/>
              <a:cs typeface="Arial" charset="0"/>
            </a:endParaRPr>
          </a:p>
          <a:p>
            <a:pPr eaLnBrk="1" fontAlgn="base" hangingPunct="1">
              <a:spcBef>
                <a:spcPct val="0"/>
              </a:spcBef>
              <a:spcAft>
                <a:spcPct val="0"/>
              </a:spcAft>
              <a:buFont typeface="Arial" charset="0"/>
              <a:buChar char="•"/>
            </a:pPr>
            <a:r>
              <a:rPr lang="en-GB" altLang="en-US" sz="1800" smtClean="0">
                <a:solidFill>
                  <a:srgbClr val="577BBD"/>
                </a:solidFill>
                <a:latin typeface="Calibri" pitchFamily="34" charset="0"/>
                <a:cs typeface="Arial" charset="0"/>
              </a:rPr>
              <a:t> Malicious software (malware) that attempts to extort money (tokens/bitcoins generally)</a:t>
            </a:r>
          </a:p>
          <a:p>
            <a:pPr eaLnBrk="1" fontAlgn="base" hangingPunct="1">
              <a:spcBef>
                <a:spcPct val="0"/>
              </a:spcBef>
              <a:spcAft>
                <a:spcPct val="0"/>
              </a:spcAft>
              <a:buFont typeface="Arial" charset="0"/>
              <a:buChar char="•"/>
            </a:pPr>
            <a:endParaRPr lang="en-GB" altLang="en-US" sz="1800" smtClean="0">
              <a:solidFill>
                <a:srgbClr val="577BBD"/>
              </a:solidFill>
              <a:latin typeface="Calibri" pitchFamily="34" charset="0"/>
              <a:cs typeface="Arial" charset="0"/>
            </a:endParaRPr>
          </a:p>
          <a:p>
            <a:pPr eaLnBrk="1" fontAlgn="base" hangingPunct="1">
              <a:spcBef>
                <a:spcPct val="0"/>
              </a:spcBef>
              <a:spcAft>
                <a:spcPct val="0"/>
              </a:spcAft>
              <a:buFont typeface="Arial" charset="0"/>
              <a:buChar char="•"/>
            </a:pPr>
            <a:r>
              <a:rPr lang="en-GB" altLang="en-US" sz="1800" smtClean="0">
                <a:solidFill>
                  <a:srgbClr val="577BBD"/>
                </a:solidFill>
                <a:latin typeface="Calibri" pitchFamily="34" charset="0"/>
                <a:cs typeface="Arial" charset="0"/>
              </a:rPr>
              <a:t> The ransomware will either “lock” the computer to prevent usage, or will encrypt the files contained on it barring access to them</a:t>
            </a:r>
          </a:p>
          <a:p>
            <a:pPr eaLnBrk="1" fontAlgn="base" hangingPunct="1">
              <a:spcBef>
                <a:spcPct val="0"/>
              </a:spcBef>
              <a:spcAft>
                <a:spcPct val="0"/>
              </a:spcAft>
              <a:buFont typeface="Arial" charset="0"/>
              <a:buChar char="•"/>
            </a:pPr>
            <a:endParaRPr lang="en-GB" altLang="en-US" sz="1800" smtClean="0">
              <a:solidFill>
                <a:srgbClr val="577BBD"/>
              </a:solidFill>
              <a:latin typeface="Calibri" pitchFamily="34" charset="0"/>
              <a:cs typeface="Arial" charset="0"/>
            </a:endParaRPr>
          </a:p>
          <a:p>
            <a:pPr eaLnBrk="1" fontAlgn="base" hangingPunct="1">
              <a:spcBef>
                <a:spcPct val="0"/>
              </a:spcBef>
              <a:spcAft>
                <a:spcPct val="0"/>
              </a:spcAft>
              <a:buFont typeface="Arial" charset="0"/>
              <a:buChar char="•"/>
            </a:pPr>
            <a:r>
              <a:rPr lang="en-GB" altLang="en-US" sz="1800" smtClean="0">
                <a:solidFill>
                  <a:srgbClr val="577BBD"/>
                </a:solidFill>
                <a:latin typeface="Calibri" pitchFamily="34" charset="0"/>
                <a:cs typeface="Arial" charset="0"/>
              </a:rPr>
              <a:t> Ransomware generally occurs when a link in an email or and email attachment is opened allowing the ‘malware’ to be installed</a:t>
            </a:r>
          </a:p>
          <a:p>
            <a:pPr eaLnBrk="1" fontAlgn="base" hangingPunct="1">
              <a:spcBef>
                <a:spcPct val="0"/>
              </a:spcBef>
              <a:spcAft>
                <a:spcPct val="0"/>
              </a:spcAft>
              <a:buFont typeface="Arial" charset="0"/>
              <a:buChar char="•"/>
            </a:pPr>
            <a:endParaRPr lang="en-GB" altLang="en-US" sz="1800" smtClean="0">
              <a:solidFill>
                <a:srgbClr val="577BBD"/>
              </a:solidFill>
              <a:latin typeface="Calibri" pitchFamily="34" charset="0"/>
              <a:cs typeface="Arial" charset="0"/>
            </a:endParaRPr>
          </a:p>
          <a:p>
            <a:pPr eaLnBrk="1" fontAlgn="base" hangingPunct="1">
              <a:spcBef>
                <a:spcPct val="0"/>
              </a:spcBef>
              <a:spcAft>
                <a:spcPct val="0"/>
              </a:spcAft>
              <a:buFont typeface="Arial" charset="0"/>
              <a:buNone/>
            </a:pPr>
            <a:r>
              <a:rPr lang="en-GB" altLang="en-US" sz="1800" b="1" u="sng" smtClean="0">
                <a:solidFill>
                  <a:srgbClr val="577BBD"/>
                </a:solidFill>
                <a:latin typeface="Calibri" pitchFamily="34" charset="0"/>
                <a:cs typeface="Arial" charset="0"/>
              </a:rPr>
              <a:t>ADVICE</a:t>
            </a:r>
            <a:r>
              <a:rPr lang="en-GB" altLang="en-US" sz="1800" smtClean="0">
                <a:solidFill>
                  <a:srgbClr val="577BBD"/>
                </a:solidFill>
                <a:latin typeface="Calibri" pitchFamily="34" charset="0"/>
                <a:cs typeface="Arial" charset="0"/>
              </a:rPr>
              <a:t> </a:t>
            </a:r>
          </a:p>
          <a:p>
            <a:pPr eaLnBrk="1" fontAlgn="base" hangingPunct="1">
              <a:spcBef>
                <a:spcPct val="0"/>
              </a:spcBef>
              <a:spcAft>
                <a:spcPct val="0"/>
              </a:spcAft>
              <a:buFont typeface="Arial" charset="0"/>
              <a:buNone/>
            </a:pPr>
            <a:endParaRPr lang="en-GB" altLang="en-US" sz="1800" smtClean="0">
              <a:solidFill>
                <a:srgbClr val="577BBD"/>
              </a:solidFill>
              <a:latin typeface="Calibri" pitchFamily="34" charset="0"/>
              <a:cs typeface="Arial" charset="0"/>
            </a:endParaRPr>
          </a:p>
          <a:p>
            <a:pPr eaLnBrk="1" fontAlgn="base" hangingPunct="1">
              <a:spcBef>
                <a:spcPct val="0"/>
              </a:spcBef>
              <a:spcAft>
                <a:spcPct val="0"/>
              </a:spcAft>
              <a:buFont typeface="Arial" charset="0"/>
              <a:buChar char="•"/>
            </a:pPr>
            <a:r>
              <a:rPr lang="en-GB" altLang="en-US" sz="1800" smtClean="0">
                <a:solidFill>
                  <a:srgbClr val="577BBD"/>
                </a:solidFill>
                <a:latin typeface="Calibri" pitchFamily="34" charset="0"/>
                <a:cs typeface="Arial" charset="0"/>
              </a:rPr>
              <a:t> Ensure you have regular back ups (non</a:t>
            </a:r>
          </a:p>
          <a:p>
            <a:pPr eaLnBrk="1" fontAlgn="base" hangingPunct="1">
              <a:spcBef>
                <a:spcPct val="0"/>
              </a:spcBef>
              <a:spcAft>
                <a:spcPct val="0"/>
              </a:spcAft>
            </a:pPr>
            <a:r>
              <a:rPr lang="en-GB" altLang="en-US" sz="1800" smtClean="0">
                <a:solidFill>
                  <a:srgbClr val="577BBD"/>
                </a:solidFill>
                <a:latin typeface="Calibri" pitchFamily="34" charset="0"/>
                <a:cs typeface="Arial" charset="0"/>
              </a:rPr>
              <a:t>cloud too) – but most importantly :</a:t>
            </a:r>
          </a:p>
          <a:p>
            <a:pPr eaLnBrk="1" fontAlgn="base" hangingPunct="1">
              <a:spcBef>
                <a:spcPct val="0"/>
              </a:spcBef>
              <a:spcAft>
                <a:spcPct val="0"/>
              </a:spcAft>
              <a:buFont typeface="Arial" charset="0"/>
              <a:buChar char="•"/>
            </a:pPr>
            <a:endParaRPr lang="en-GB" altLang="en-US" sz="1800" smtClean="0">
              <a:solidFill>
                <a:srgbClr val="577BBD"/>
              </a:solidFill>
              <a:latin typeface="Calibri" pitchFamily="34" charset="0"/>
              <a:cs typeface="Arial" charset="0"/>
            </a:endParaRPr>
          </a:p>
        </p:txBody>
      </p:sp>
      <p:pic>
        <p:nvPicPr>
          <p:cNvPr id="1126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960813"/>
            <a:ext cx="4008438"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23850" y="5100638"/>
            <a:ext cx="4572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GB" altLang="en-US" sz="2000" b="1" u="sng" smtClean="0">
                <a:solidFill>
                  <a:srgbClr val="577BBD"/>
                </a:solidFill>
                <a:latin typeface="Calibri" pitchFamily="34" charset="0"/>
              </a:rPr>
              <a:t>ALWAYS </a:t>
            </a:r>
            <a:r>
              <a:rPr lang="en-GB" altLang="en-US" sz="2000" b="1" smtClean="0">
                <a:solidFill>
                  <a:srgbClr val="577BBD"/>
                </a:solidFill>
                <a:latin typeface="Calibri" pitchFamily="34" charset="0"/>
              </a:rPr>
              <a:t>exercise extreme caution </a:t>
            </a:r>
          </a:p>
          <a:p>
            <a:pPr algn="ctr" eaLnBrk="1" fontAlgn="base" hangingPunct="1">
              <a:spcBef>
                <a:spcPct val="0"/>
              </a:spcBef>
              <a:spcAft>
                <a:spcPct val="0"/>
              </a:spcAft>
            </a:pPr>
            <a:r>
              <a:rPr lang="en-GB" altLang="en-US" sz="2000" b="1" smtClean="0">
                <a:solidFill>
                  <a:srgbClr val="577BBD"/>
                </a:solidFill>
                <a:latin typeface="Calibri" pitchFamily="34" charset="0"/>
              </a:rPr>
              <a:t>with email links and attachments, </a:t>
            </a:r>
          </a:p>
          <a:p>
            <a:pPr algn="ctr" eaLnBrk="1" fontAlgn="base" hangingPunct="1">
              <a:spcBef>
                <a:spcPct val="0"/>
              </a:spcBef>
              <a:spcAft>
                <a:spcPct val="0"/>
              </a:spcAft>
            </a:pPr>
            <a:r>
              <a:rPr lang="en-GB" altLang="en-US" sz="2000" b="1" smtClean="0">
                <a:solidFill>
                  <a:srgbClr val="577BBD"/>
                </a:solidFill>
                <a:latin typeface="Calibri" pitchFamily="34" charset="0"/>
              </a:rPr>
              <a:t>EVEN from trusted senders</a:t>
            </a:r>
          </a:p>
          <a:p>
            <a:pPr eaLnBrk="1" fontAlgn="base" hangingPunct="1">
              <a:spcBef>
                <a:spcPct val="0"/>
              </a:spcBef>
              <a:spcAft>
                <a:spcPct val="0"/>
              </a:spcAft>
            </a:pPr>
            <a:endParaRPr lang="en-GB" altLang="en-US" smtClean="0">
              <a:solidFill>
                <a:srgbClr val="577BBD"/>
              </a:solidFill>
            </a:endParaRPr>
          </a:p>
        </p:txBody>
      </p:sp>
      <p:cxnSp>
        <p:nvCxnSpPr>
          <p:cNvPr id="8" name="Straight Connector 7"/>
          <p:cNvCxnSpPr/>
          <p:nvPr/>
        </p:nvCxnSpPr>
        <p:spPr>
          <a:xfrm>
            <a:off x="179388" y="1052513"/>
            <a:ext cx="8785225" cy="0"/>
          </a:xfrm>
          <a:prstGeom prst="line">
            <a:avLst/>
          </a:prstGeom>
          <a:ln w="57150">
            <a:solidFill>
              <a:srgbClr val="577B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869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1000"/>
                                        <p:tgtEl>
                                          <p:spTgt spid="4">
                                            <p:txEl>
                                              <p:pRg st="9" end="9"/>
                                            </p:txEl>
                                          </p:spTgt>
                                        </p:tgtEl>
                                      </p:cBhvr>
                                    </p:animEffect>
                                    <p:anim calcmode="lin" valueType="num">
                                      <p:cBhvr>
                                        <p:cTn id="4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9" end="9"/>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fade">
                                      <p:cBhvr>
                                        <p:cTn id="45" dur="1000"/>
                                        <p:tgtEl>
                                          <p:spTgt spid="4">
                                            <p:txEl>
                                              <p:pRg st="10" end="10"/>
                                            </p:txEl>
                                          </p:spTgt>
                                        </p:tgtEl>
                                      </p:cBhvr>
                                    </p:animEffect>
                                    <p:anim calcmode="lin" valueType="num">
                                      <p:cBhvr>
                                        <p:cTn id="46"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1000"/>
                                        <p:tgtEl>
                                          <p:spTgt spid="5">
                                            <p:txEl>
                                              <p:pRg st="0" end="0"/>
                                            </p:txEl>
                                          </p:spTgt>
                                        </p:tgtEl>
                                      </p:cBhvr>
                                    </p:animEffect>
                                    <p:anim calcmode="lin" valueType="num">
                                      <p:cBhvr>
                                        <p:cTn id="5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fade">
                                      <p:cBhvr>
                                        <p:cTn id="57" dur="1000"/>
                                        <p:tgtEl>
                                          <p:spTgt spid="5">
                                            <p:txEl>
                                              <p:pRg st="1" end="1"/>
                                            </p:txEl>
                                          </p:spTgt>
                                        </p:tgtEl>
                                      </p:cBhvr>
                                    </p:animEffect>
                                    <p:anim calcmode="lin" valueType="num">
                                      <p:cBhvr>
                                        <p:cTn id="5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fade">
                                      <p:cBhvr>
                                        <p:cTn id="62" dur="1000"/>
                                        <p:tgtEl>
                                          <p:spTgt spid="5">
                                            <p:txEl>
                                              <p:pRg st="2" end="2"/>
                                            </p:txEl>
                                          </p:spTgt>
                                        </p:tgtEl>
                                      </p:cBhvr>
                                    </p:animEffect>
                                    <p:anim calcmode="lin" valueType="num">
                                      <p:cBhvr>
                                        <p:cTn id="6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685800" y="1989138"/>
            <a:ext cx="7772400" cy="266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
            </a:r>
            <a:br>
              <a:rPr lang="en-GB" altLang="en-US" smtClean="0"/>
            </a:br>
            <a:r>
              <a:rPr lang="en-GB" altLang="en-US" smtClean="0"/>
              <a:t/>
            </a:r>
            <a:br>
              <a:rPr lang="en-GB" altLang="en-US" smtClean="0"/>
            </a:br>
            <a:r>
              <a:rPr lang="en-GB" altLang="en-US" b="1" smtClean="0">
                <a:solidFill>
                  <a:srgbClr val="577BBD"/>
                </a:solidFill>
                <a:latin typeface="Calibri" pitchFamily="34" charset="0"/>
              </a:rPr>
              <a:t>DDoS</a:t>
            </a:r>
            <a:br>
              <a:rPr lang="en-GB" altLang="en-US" b="1" smtClean="0">
                <a:solidFill>
                  <a:srgbClr val="577BBD"/>
                </a:solidFill>
                <a:latin typeface="Calibri" pitchFamily="34" charset="0"/>
              </a:rPr>
            </a:br>
            <a:r>
              <a:rPr lang="en-GB" altLang="en-US" sz="2800" b="1" smtClean="0">
                <a:solidFill>
                  <a:srgbClr val="577BBD"/>
                </a:solidFill>
                <a:latin typeface="Calibri" pitchFamily="34" charset="0"/>
              </a:rPr>
              <a:t>Distributed Denial of Service </a:t>
            </a:r>
          </a:p>
        </p:txBody>
      </p:sp>
      <p:pic>
        <p:nvPicPr>
          <p:cNvPr id="12291" name="Picture 13" descr="L:\MEDIA\Design\Projects\Collaboration\SCD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88201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050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L:\MEDIA\Design\Projects\Collaboration\SCD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52117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8313" y="1700213"/>
            <a:ext cx="7272337" cy="4454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269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down)">
                                      <p:cBhvr>
                                        <p:cTn id="7" dur="580">
                                          <p:stCondLst>
                                            <p:cond delay="0"/>
                                          </p:stCondLst>
                                        </p:cTn>
                                        <p:tgtEl>
                                          <p:spTgt spid="54274"/>
                                        </p:tgtEl>
                                      </p:cBhvr>
                                    </p:animEffect>
                                    <p:anim calcmode="lin" valueType="num">
                                      <p:cBhvr>
                                        <p:cTn id="8" dur="1822" tmFilter="0,0; 0.14,0.36; 0.43,0.73; 0.71,0.91; 1.0,1.0">
                                          <p:stCondLst>
                                            <p:cond delay="0"/>
                                          </p:stCondLst>
                                        </p:cTn>
                                        <p:tgtEl>
                                          <p:spTgt spid="542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2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2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2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27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274"/>
                                        </p:tgtEl>
                                      </p:cBhvr>
                                      <p:to x="100000" y="60000"/>
                                    </p:animScale>
                                    <p:animScale>
                                      <p:cBhvr>
                                        <p:cTn id="14" dur="166" decel="50000">
                                          <p:stCondLst>
                                            <p:cond delay="676"/>
                                          </p:stCondLst>
                                        </p:cTn>
                                        <p:tgtEl>
                                          <p:spTgt spid="54274"/>
                                        </p:tgtEl>
                                      </p:cBhvr>
                                      <p:to x="100000" y="100000"/>
                                    </p:animScale>
                                    <p:animScale>
                                      <p:cBhvr>
                                        <p:cTn id="15" dur="26">
                                          <p:stCondLst>
                                            <p:cond delay="1312"/>
                                          </p:stCondLst>
                                        </p:cTn>
                                        <p:tgtEl>
                                          <p:spTgt spid="54274"/>
                                        </p:tgtEl>
                                      </p:cBhvr>
                                      <p:to x="100000" y="80000"/>
                                    </p:animScale>
                                    <p:animScale>
                                      <p:cBhvr>
                                        <p:cTn id="16" dur="166" decel="50000">
                                          <p:stCondLst>
                                            <p:cond delay="1338"/>
                                          </p:stCondLst>
                                        </p:cTn>
                                        <p:tgtEl>
                                          <p:spTgt spid="54274"/>
                                        </p:tgtEl>
                                      </p:cBhvr>
                                      <p:to x="100000" y="100000"/>
                                    </p:animScale>
                                    <p:animScale>
                                      <p:cBhvr>
                                        <p:cTn id="17" dur="26">
                                          <p:stCondLst>
                                            <p:cond delay="1642"/>
                                          </p:stCondLst>
                                        </p:cTn>
                                        <p:tgtEl>
                                          <p:spTgt spid="54274"/>
                                        </p:tgtEl>
                                      </p:cBhvr>
                                      <p:to x="100000" y="90000"/>
                                    </p:animScale>
                                    <p:animScale>
                                      <p:cBhvr>
                                        <p:cTn id="18" dur="166" decel="50000">
                                          <p:stCondLst>
                                            <p:cond delay="1668"/>
                                          </p:stCondLst>
                                        </p:cTn>
                                        <p:tgtEl>
                                          <p:spTgt spid="54274"/>
                                        </p:tgtEl>
                                      </p:cBhvr>
                                      <p:to x="100000" y="100000"/>
                                    </p:animScale>
                                    <p:animScale>
                                      <p:cBhvr>
                                        <p:cTn id="19" dur="26">
                                          <p:stCondLst>
                                            <p:cond delay="1808"/>
                                          </p:stCondLst>
                                        </p:cTn>
                                        <p:tgtEl>
                                          <p:spTgt spid="54274"/>
                                        </p:tgtEl>
                                      </p:cBhvr>
                                      <p:to x="100000" y="95000"/>
                                    </p:animScale>
                                    <p:animScale>
                                      <p:cBhvr>
                                        <p:cTn id="20" dur="166" decel="50000">
                                          <p:stCondLst>
                                            <p:cond delay="1834"/>
                                          </p:stCondLst>
                                        </p:cTn>
                                        <p:tgtEl>
                                          <p:spTgt spid="542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685800" y="1989138"/>
            <a:ext cx="7772400" cy="266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
            </a:r>
            <a:br>
              <a:rPr lang="en-GB" altLang="en-US" smtClean="0"/>
            </a:br>
            <a:r>
              <a:rPr lang="en-GB" altLang="en-US" smtClean="0"/>
              <a:t/>
            </a:r>
            <a:br>
              <a:rPr lang="en-GB" altLang="en-US" smtClean="0"/>
            </a:br>
            <a:r>
              <a:rPr lang="en-GB" altLang="en-US" sz="4800" b="1" smtClean="0">
                <a:solidFill>
                  <a:srgbClr val="577BBD"/>
                </a:solidFill>
                <a:latin typeface="Calibri" pitchFamily="34" charset="0"/>
              </a:rPr>
              <a:t>Phishing &amp; Spear Phishing</a:t>
            </a:r>
          </a:p>
        </p:txBody>
      </p:sp>
      <p:pic>
        <p:nvPicPr>
          <p:cNvPr id="14339" name="Picture 13" descr="L:\MEDIA\Design\Projects\Collaboration\SCD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88201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827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2.jpe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188" y="1219200"/>
            <a:ext cx="7200900" cy="5089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5363" name="Picture 13" descr="L:\MEDIA\Design\Projects\Collaboration\SCD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6988"/>
            <a:ext cx="54737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048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4294967295"/>
          </p:nvPr>
        </p:nvSpPr>
        <p:spPr bwMode="auto">
          <a:xfrm>
            <a:off x="8604250" y="6432550"/>
            <a:ext cx="4048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fld id="{7B82DB57-1E00-4AF6-AB07-87D44841896E}" type="slidenum">
              <a:rPr lang="en-GB" altLang="en-US" smtClean="0">
                <a:solidFill>
                  <a:srgbClr val="003057"/>
                </a:solidFill>
                <a:latin typeface="Arial" charset="0"/>
                <a:cs typeface="Arial" charset="0"/>
              </a:rPr>
              <a:pPr eaLnBrk="1" fontAlgn="base" hangingPunct="1">
                <a:spcBef>
                  <a:spcPct val="0"/>
                </a:spcBef>
                <a:spcAft>
                  <a:spcPct val="0"/>
                </a:spcAft>
              </a:pPr>
              <a:t>19</a:t>
            </a:fld>
            <a:endParaRPr lang="en-GB" altLang="en-US" smtClean="0">
              <a:solidFill>
                <a:srgbClr val="003057"/>
              </a:solidFill>
              <a:latin typeface="Arial" charset="0"/>
              <a:cs typeface="Arial" charset="0"/>
            </a:endParaRPr>
          </a:p>
        </p:txBody>
      </p:sp>
      <p:sp>
        <p:nvSpPr>
          <p:cNvPr id="24579" name="Title 1"/>
          <p:cNvSpPr txBox="1">
            <a:spLocks/>
          </p:cNvSpPr>
          <p:nvPr/>
        </p:nvSpPr>
        <p:spPr bwMode="auto">
          <a:xfrm>
            <a:off x="420688" y="115888"/>
            <a:ext cx="82216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2800" b="1" smtClean="0">
                <a:solidFill>
                  <a:srgbClr val="577BBD"/>
                </a:solidFill>
                <a:latin typeface="Calibri" pitchFamily="34" charset="0"/>
                <a:cs typeface="Arial" charset="0"/>
              </a:rPr>
              <a:t>Seeing is </a:t>
            </a:r>
            <a:r>
              <a:rPr lang="en-GB" altLang="en-US" sz="2800" b="1" u="sng" smtClean="0">
                <a:solidFill>
                  <a:srgbClr val="577BBD"/>
                </a:solidFill>
                <a:latin typeface="Calibri" pitchFamily="34" charset="0"/>
                <a:cs typeface="Arial" charset="0"/>
              </a:rPr>
              <a:t>not</a:t>
            </a:r>
            <a:r>
              <a:rPr lang="en-GB" altLang="en-US" sz="2800" b="1" smtClean="0">
                <a:solidFill>
                  <a:srgbClr val="577BBD"/>
                </a:solidFill>
                <a:latin typeface="Calibri" pitchFamily="34" charset="0"/>
                <a:cs typeface="Arial" charset="0"/>
              </a:rPr>
              <a:t> necessarily believing!</a:t>
            </a:r>
          </a:p>
        </p:txBody>
      </p:sp>
      <p:sp>
        <p:nvSpPr>
          <p:cNvPr id="16388" name="Content Placeholder 2"/>
          <p:cNvSpPr txBox="1">
            <a:spLocks/>
          </p:cNvSpPr>
          <p:nvPr/>
        </p:nvSpPr>
        <p:spPr bwMode="auto">
          <a:xfrm>
            <a:off x="420688" y="908050"/>
            <a:ext cx="78867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20000"/>
              </a:spcBef>
              <a:spcAft>
                <a:spcPct val="0"/>
              </a:spcAft>
              <a:buFont typeface="Arial" charset="0"/>
              <a:buNone/>
            </a:pPr>
            <a:endParaRPr lang="en-GB" altLang="en-US" sz="800" smtClean="0">
              <a:solidFill>
                <a:srgbClr val="003057"/>
              </a:solidFill>
              <a:latin typeface="Arial" charset="0"/>
              <a:cs typeface="Arial" charset="0"/>
            </a:endParaRPr>
          </a:p>
        </p:txBody>
      </p:sp>
      <p:pic>
        <p:nvPicPr>
          <p:cNvPr id="1638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08050"/>
            <a:ext cx="42005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4"/>
          <p:cNvSpPr txBox="1">
            <a:spLocks noChangeArrowheads="1"/>
          </p:cNvSpPr>
          <p:nvPr/>
        </p:nvSpPr>
        <p:spPr bwMode="auto">
          <a:xfrm>
            <a:off x="4379913" y="1851025"/>
            <a:ext cx="424815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fontAlgn="base">
              <a:spcBef>
                <a:spcPct val="0"/>
              </a:spcBef>
              <a:spcAft>
                <a:spcPct val="0"/>
              </a:spcAft>
              <a:defRPr/>
            </a:pPr>
            <a:r>
              <a:rPr lang="en-GB" altLang="en-US" sz="2000" b="1" dirty="0" smtClean="0">
                <a:solidFill>
                  <a:srgbClr val="577BBD"/>
                </a:solidFill>
              </a:rPr>
              <a:t>Looks very authentic, doesn’t it?</a:t>
            </a:r>
          </a:p>
          <a:p>
            <a:pPr marL="0" indent="0" fontAlgn="base">
              <a:spcBef>
                <a:spcPct val="0"/>
              </a:spcBef>
              <a:spcAft>
                <a:spcPct val="0"/>
              </a:spcAft>
              <a:defRPr/>
            </a:pPr>
            <a:endParaRPr lang="en-GB" altLang="en-US" dirty="0" smtClean="0">
              <a:solidFill>
                <a:srgbClr val="577BBD"/>
              </a:solidFill>
            </a:endParaRPr>
          </a:p>
          <a:p>
            <a:pPr marL="0" indent="0" fontAlgn="base">
              <a:spcBef>
                <a:spcPct val="0"/>
              </a:spcBef>
              <a:spcAft>
                <a:spcPct val="0"/>
              </a:spcAft>
              <a:defRPr/>
            </a:pPr>
            <a:r>
              <a:rPr lang="en-GB" altLang="en-US" dirty="0" smtClean="0">
                <a:solidFill>
                  <a:srgbClr val="577BBD"/>
                </a:solidFill>
              </a:rPr>
              <a:t>1. Generic Greeting</a:t>
            </a:r>
          </a:p>
          <a:p>
            <a:pPr marL="0" indent="0" fontAlgn="base">
              <a:spcBef>
                <a:spcPct val="0"/>
              </a:spcBef>
              <a:spcAft>
                <a:spcPct val="0"/>
              </a:spcAft>
              <a:defRPr/>
            </a:pPr>
            <a:r>
              <a:rPr lang="en-GB" altLang="en-US" dirty="0" smtClean="0">
                <a:solidFill>
                  <a:srgbClr val="577BBD"/>
                </a:solidFill>
              </a:rPr>
              <a:t>2. Mistake – date missed out</a:t>
            </a:r>
          </a:p>
          <a:p>
            <a:pPr fontAlgn="base">
              <a:spcBef>
                <a:spcPct val="0"/>
              </a:spcBef>
              <a:spcAft>
                <a:spcPct val="0"/>
              </a:spcAft>
              <a:defRPr/>
            </a:pPr>
            <a:r>
              <a:rPr lang="en-GB" altLang="en-US" dirty="0" smtClean="0">
                <a:solidFill>
                  <a:srgbClr val="577BBD"/>
                </a:solidFill>
              </a:rPr>
              <a:t>3. Urgency/threat – Classic sign!</a:t>
            </a:r>
          </a:p>
          <a:p>
            <a:pPr fontAlgn="base">
              <a:spcBef>
                <a:spcPct val="0"/>
              </a:spcBef>
              <a:spcAft>
                <a:spcPct val="0"/>
              </a:spcAft>
              <a:buFontTx/>
              <a:buAutoNum type="arabicPeriod" startAt="4"/>
              <a:defRPr/>
            </a:pPr>
            <a:endParaRPr lang="en-GB" altLang="en-US" dirty="0" smtClean="0">
              <a:solidFill>
                <a:srgbClr val="577BBD"/>
              </a:solidFill>
            </a:endParaRPr>
          </a:p>
          <a:p>
            <a:pPr marL="0" indent="0" fontAlgn="base">
              <a:spcBef>
                <a:spcPct val="0"/>
              </a:spcBef>
              <a:spcAft>
                <a:spcPct val="0"/>
              </a:spcAft>
              <a:defRPr/>
            </a:pPr>
            <a:endParaRPr lang="en-GB" altLang="en-US" dirty="0" smtClean="0">
              <a:solidFill>
                <a:srgbClr val="577BBD"/>
              </a:solidFill>
            </a:endParaRPr>
          </a:p>
          <a:p>
            <a:pPr marL="0" indent="0" fontAlgn="base">
              <a:spcBef>
                <a:spcPct val="0"/>
              </a:spcBef>
              <a:spcAft>
                <a:spcPct val="0"/>
              </a:spcAft>
              <a:defRPr/>
            </a:pPr>
            <a:r>
              <a:rPr lang="en-GB" altLang="en-US" dirty="0" smtClean="0">
                <a:solidFill>
                  <a:srgbClr val="577BBD"/>
                </a:solidFill>
              </a:rPr>
              <a:t>4. Symbols?</a:t>
            </a:r>
          </a:p>
          <a:p>
            <a:pPr fontAlgn="base">
              <a:spcBef>
                <a:spcPct val="0"/>
              </a:spcBef>
              <a:spcAft>
                <a:spcPct val="0"/>
              </a:spcAft>
              <a:buFontTx/>
              <a:buAutoNum type="arabicPeriod" startAt="4"/>
              <a:defRPr/>
            </a:pPr>
            <a:endParaRPr lang="en-GB" altLang="en-US" dirty="0">
              <a:solidFill>
                <a:srgbClr val="577BBD"/>
              </a:solidFill>
            </a:endParaRPr>
          </a:p>
          <a:p>
            <a:pPr marL="0" indent="0" fontAlgn="base">
              <a:spcBef>
                <a:spcPct val="0"/>
              </a:spcBef>
              <a:spcAft>
                <a:spcPct val="0"/>
              </a:spcAft>
              <a:defRPr/>
            </a:pPr>
            <a:endParaRPr lang="en-GB" altLang="en-US" dirty="0" smtClean="0">
              <a:solidFill>
                <a:srgbClr val="577BBD"/>
              </a:solidFill>
            </a:endParaRPr>
          </a:p>
          <a:p>
            <a:pPr marL="0" indent="0" fontAlgn="base">
              <a:spcBef>
                <a:spcPct val="0"/>
              </a:spcBef>
              <a:spcAft>
                <a:spcPct val="0"/>
              </a:spcAft>
              <a:defRPr/>
            </a:pPr>
            <a:r>
              <a:rPr lang="en-GB" altLang="en-US" dirty="0" smtClean="0">
                <a:solidFill>
                  <a:srgbClr val="577BBD"/>
                </a:solidFill>
              </a:rPr>
              <a:t>5. Incorrect date </a:t>
            </a:r>
          </a:p>
          <a:p>
            <a:pPr fontAlgn="base">
              <a:spcBef>
                <a:spcPct val="0"/>
              </a:spcBef>
              <a:spcAft>
                <a:spcPct val="0"/>
              </a:spcAft>
              <a:defRPr/>
            </a:pPr>
            <a:r>
              <a:rPr lang="en-GB" altLang="en-US" dirty="0" smtClean="0">
                <a:solidFill>
                  <a:srgbClr val="577BBD"/>
                </a:solidFill>
              </a:rPr>
              <a:t>6. Poor grammar</a:t>
            </a:r>
          </a:p>
        </p:txBody>
      </p:sp>
      <p:sp>
        <p:nvSpPr>
          <p:cNvPr id="8" name="Left Arrow 7"/>
          <p:cNvSpPr/>
          <p:nvPr/>
        </p:nvSpPr>
        <p:spPr>
          <a:xfrm>
            <a:off x="2378075" y="2492375"/>
            <a:ext cx="2016125" cy="215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dirty="0">
              <a:solidFill>
                <a:prstClr val="white"/>
              </a:solidFill>
            </a:endParaRPr>
          </a:p>
        </p:txBody>
      </p:sp>
      <p:sp>
        <p:nvSpPr>
          <p:cNvPr id="10" name="Left Arrow 9"/>
          <p:cNvSpPr/>
          <p:nvPr/>
        </p:nvSpPr>
        <p:spPr>
          <a:xfrm>
            <a:off x="3724275" y="2697163"/>
            <a:ext cx="639763" cy="2047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dirty="0">
              <a:solidFill>
                <a:prstClr val="white"/>
              </a:solidFill>
            </a:endParaRPr>
          </a:p>
        </p:txBody>
      </p:sp>
      <p:sp>
        <p:nvSpPr>
          <p:cNvPr id="11" name="Left Arrow 10"/>
          <p:cNvSpPr/>
          <p:nvPr/>
        </p:nvSpPr>
        <p:spPr>
          <a:xfrm>
            <a:off x="2330450" y="3032125"/>
            <a:ext cx="2016125" cy="215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dirty="0">
              <a:solidFill>
                <a:prstClr val="white"/>
              </a:solidFill>
            </a:endParaRPr>
          </a:p>
        </p:txBody>
      </p:sp>
      <p:sp>
        <p:nvSpPr>
          <p:cNvPr id="12" name="Left Arrow 11"/>
          <p:cNvSpPr/>
          <p:nvPr/>
        </p:nvSpPr>
        <p:spPr>
          <a:xfrm>
            <a:off x="2305050" y="3713163"/>
            <a:ext cx="2016125" cy="215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dirty="0">
              <a:solidFill>
                <a:prstClr val="white"/>
              </a:solidFill>
            </a:endParaRPr>
          </a:p>
        </p:txBody>
      </p:sp>
      <p:sp>
        <p:nvSpPr>
          <p:cNvPr id="13" name="Left Arrow 12"/>
          <p:cNvSpPr/>
          <p:nvPr/>
        </p:nvSpPr>
        <p:spPr>
          <a:xfrm rot="20824633">
            <a:off x="2281238" y="4029075"/>
            <a:ext cx="2068512" cy="209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dirty="0">
              <a:solidFill>
                <a:prstClr val="white"/>
              </a:solidFill>
            </a:endParaRPr>
          </a:p>
        </p:txBody>
      </p:sp>
      <p:sp>
        <p:nvSpPr>
          <p:cNvPr id="14" name="Left Arrow 13"/>
          <p:cNvSpPr/>
          <p:nvPr/>
        </p:nvSpPr>
        <p:spPr>
          <a:xfrm>
            <a:off x="3724275" y="4664075"/>
            <a:ext cx="639763" cy="2047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dirty="0">
              <a:solidFill>
                <a:prstClr val="white"/>
              </a:solidFill>
            </a:endParaRPr>
          </a:p>
        </p:txBody>
      </p:sp>
      <p:sp>
        <p:nvSpPr>
          <p:cNvPr id="15" name="Left Arrow 14"/>
          <p:cNvSpPr/>
          <p:nvPr/>
        </p:nvSpPr>
        <p:spPr>
          <a:xfrm>
            <a:off x="3724275" y="4830763"/>
            <a:ext cx="639763" cy="2047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dirty="0">
              <a:solidFill>
                <a:prstClr val="white"/>
              </a:solidFill>
            </a:endParaRPr>
          </a:p>
        </p:txBody>
      </p:sp>
      <p:cxnSp>
        <p:nvCxnSpPr>
          <p:cNvPr id="16" name="Straight Connector 15"/>
          <p:cNvCxnSpPr/>
          <p:nvPr/>
        </p:nvCxnSpPr>
        <p:spPr>
          <a:xfrm>
            <a:off x="179388" y="731838"/>
            <a:ext cx="8785225" cy="0"/>
          </a:xfrm>
          <a:prstGeom prst="line">
            <a:avLst/>
          </a:prstGeom>
          <a:ln w="57150">
            <a:solidFill>
              <a:srgbClr val="577B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93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8438">
                                            <p:txEl>
                                              <p:pRg st="0" end="0"/>
                                            </p:txEl>
                                          </p:spTgt>
                                        </p:tgtEl>
                                        <p:attrNameLst>
                                          <p:attrName>style.visibility</p:attrName>
                                        </p:attrNameLst>
                                      </p:cBhvr>
                                      <p:to>
                                        <p:strVal val="visible"/>
                                      </p:to>
                                    </p:set>
                                    <p:animEffect transition="in" filter="fade">
                                      <p:cBhvr>
                                        <p:cTn id="14" dur="1000"/>
                                        <p:tgtEl>
                                          <p:spTgt spid="18438">
                                            <p:txEl>
                                              <p:pRg st="0" end="0"/>
                                            </p:txEl>
                                          </p:spTgt>
                                        </p:tgtEl>
                                      </p:cBhvr>
                                    </p:animEffect>
                                    <p:anim calcmode="lin" valueType="num">
                                      <p:cBhvr>
                                        <p:cTn id="15" dur="1000" fill="hold"/>
                                        <p:tgtEl>
                                          <p:spTgt spid="1843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4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8438">
                                            <p:txEl>
                                              <p:pRg st="2" end="2"/>
                                            </p:txEl>
                                          </p:spTgt>
                                        </p:tgtEl>
                                        <p:attrNameLst>
                                          <p:attrName>style.visibility</p:attrName>
                                        </p:attrNameLst>
                                      </p:cBhvr>
                                      <p:to>
                                        <p:strVal val="visible"/>
                                      </p:to>
                                    </p:set>
                                    <p:animEffect transition="in" filter="fade">
                                      <p:cBhvr>
                                        <p:cTn id="28" dur="1000"/>
                                        <p:tgtEl>
                                          <p:spTgt spid="18438">
                                            <p:txEl>
                                              <p:pRg st="2" end="2"/>
                                            </p:txEl>
                                          </p:spTgt>
                                        </p:tgtEl>
                                      </p:cBhvr>
                                    </p:animEffect>
                                    <p:anim calcmode="lin" valueType="num">
                                      <p:cBhvr>
                                        <p:cTn id="29" dur="1000" fill="hold"/>
                                        <p:tgtEl>
                                          <p:spTgt spid="1843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84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8438">
                                            <p:txEl>
                                              <p:pRg st="3" end="3"/>
                                            </p:txEl>
                                          </p:spTgt>
                                        </p:tgtEl>
                                        <p:attrNameLst>
                                          <p:attrName>style.visibility</p:attrName>
                                        </p:attrNameLst>
                                      </p:cBhvr>
                                      <p:to>
                                        <p:strVal val="visible"/>
                                      </p:to>
                                    </p:set>
                                    <p:animEffect transition="in" filter="fade">
                                      <p:cBhvr>
                                        <p:cTn id="42" dur="1000"/>
                                        <p:tgtEl>
                                          <p:spTgt spid="18438">
                                            <p:txEl>
                                              <p:pRg st="3" end="3"/>
                                            </p:txEl>
                                          </p:spTgt>
                                        </p:tgtEl>
                                      </p:cBhvr>
                                    </p:animEffect>
                                    <p:anim calcmode="lin" valueType="num">
                                      <p:cBhvr>
                                        <p:cTn id="43" dur="1000" fill="hold"/>
                                        <p:tgtEl>
                                          <p:spTgt spid="1843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84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8438">
                                            <p:txEl>
                                              <p:pRg st="4" end="4"/>
                                            </p:txEl>
                                          </p:spTgt>
                                        </p:tgtEl>
                                        <p:attrNameLst>
                                          <p:attrName>style.visibility</p:attrName>
                                        </p:attrNameLst>
                                      </p:cBhvr>
                                      <p:to>
                                        <p:strVal val="visible"/>
                                      </p:to>
                                    </p:set>
                                    <p:animEffect transition="in" filter="fade">
                                      <p:cBhvr>
                                        <p:cTn id="56" dur="1000"/>
                                        <p:tgtEl>
                                          <p:spTgt spid="18438">
                                            <p:txEl>
                                              <p:pRg st="4" end="4"/>
                                            </p:txEl>
                                          </p:spTgt>
                                        </p:tgtEl>
                                      </p:cBhvr>
                                    </p:animEffect>
                                    <p:anim calcmode="lin" valueType="num">
                                      <p:cBhvr>
                                        <p:cTn id="57" dur="1000" fill="hold"/>
                                        <p:tgtEl>
                                          <p:spTgt spid="18438">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84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18438">
                                            <p:txEl>
                                              <p:pRg st="7" end="7"/>
                                            </p:txEl>
                                          </p:spTgt>
                                        </p:tgtEl>
                                        <p:attrNameLst>
                                          <p:attrName>style.visibility</p:attrName>
                                        </p:attrNameLst>
                                      </p:cBhvr>
                                      <p:to>
                                        <p:strVal val="visible"/>
                                      </p:to>
                                    </p:set>
                                    <p:animEffect transition="in" filter="fade">
                                      <p:cBhvr>
                                        <p:cTn id="77" dur="1000"/>
                                        <p:tgtEl>
                                          <p:spTgt spid="18438">
                                            <p:txEl>
                                              <p:pRg st="7" end="7"/>
                                            </p:txEl>
                                          </p:spTgt>
                                        </p:tgtEl>
                                      </p:cBhvr>
                                    </p:animEffect>
                                    <p:anim calcmode="lin" valueType="num">
                                      <p:cBhvr>
                                        <p:cTn id="78" dur="1000" fill="hold"/>
                                        <p:tgtEl>
                                          <p:spTgt spid="18438">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1843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18438">
                                            <p:txEl>
                                              <p:pRg st="10" end="10"/>
                                            </p:txEl>
                                          </p:spTgt>
                                        </p:tgtEl>
                                        <p:attrNameLst>
                                          <p:attrName>style.visibility</p:attrName>
                                        </p:attrNameLst>
                                      </p:cBhvr>
                                      <p:to>
                                        <p:strVal val="visible"/>
                                      </p:to>
                                    </p:set>
                                    <p:animEffect transition="in" filter="fade">
                                      <p:cBhvr>
                                        <p:cTn id="91" dur="1000"/>
                                        <p:tgtEl>
                                          <p:spTgt spid="18438">
                                            <p:txEl>
                                              <p:pRg st="10" end="10"/>
                                            </p:txEl>
                                          </p:spTgt>
                                        </p:tgtEl>
                                      </p:cBhvr>
                                    </p:animEffect>
                                    <p:anim calcmode="lin" valueType="num">
                                      <p:cBhvr>
                                        <p:cTn id="92" dur="1000" fill="hold"/>
                                        <p:tgtEl>
                                          <p:spTgt spid="18438">
                                            <p:txEl>
                                              <p:pRg st="10" end="10"/>
                                            </p:txEl>
                                          </p:spTgt>
                                        </p:tgtEl>
                                        <p:attrNameLst>
                                          <p:attrName>ppt_x</p:attrName>
                                        </p:attrNameLst>
                                      </p:cBhvr>
                                      <p:tavLst>
                                        <p:tav tm="0">
                                          <p:val>
                                            <p:strVal val="#ppt_x"/>
                                          </p:val>
                                        </p:tav>
                                        <p:tav tm="100000">
                                          <p:val>
                                            <p:strVal val="#ppt_x"/>
                                          </p:val>
                                        </p:tav>
                                      </p:tavLst>
                                    </p:anim>
                                    <p:anim calcmode="lin" valueType="num">
                                      <p:cBhvr>
                                        <p:cTn id="93" dur="1000" fill="hold"/>
                                        <p:tgtEl>
                                          <p:spTgt spid="1843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2" presetClass="entr" presetSubtype="0" fill="hold" nodeType="clickEffect">
                                  <p:stCondLst>
                                    <p:cond delay="0"/>
                                  </p:stCondLst>
                                  <p:childTnLst>
                                    <p:set>
                                      <p:cBhvr>
                                        <p:cTn id="104" dur="1" fill="hold">
                                          <p:stCondLst>
                                            <p:cond delay="0"/>
                                          </p:stCondLst>
                                        </p:cTn>
                                        <p:tgtEl>
                                          <p:spTgt spid="18438">
                                            <p:txEl>
                                              <p:pRg st="11" end="11"/>
                                            </p:txEl>
                                          </p:spTgt>
                                        </p:tgtEl>
                                        <p:attrNameLst>
                                          <p:attrName>style.visibility</p:attrName>
                                        </p:attrNameLst>
                                      </p:cBhvr>
                                      <p:to>
                                        <p:strVal val="visible"/>
                                      </p:to>
                                    </p:set>
                                    <p:animEffect transition="in" filter="fade">
                                      <p:cBhvr>
                                        <p:cTn id="105" dur="1000"/>
                                        <p:tgtEl>
                                          <p:spTgt spid="18438">
                                            <p:txEl>
                                              <p:pRg st="11" end="11"/>
                                            </p:txEl>
                                          </p:spTgt>
                                        </p:tgtEl>
                                      </p:cBhvr>
                                    </p:animEffect>
                                    <p:anim calcmode="lin" valueType="num">
                                      <p:cBhvr>
                                        <p:cTn id="106" dur="1000" fill="hold"/>
                                        <p:tgtEl>
                                          <p:spTgt spid="18438">
                                            <p:txEl>
                                              <p:pRg st="11" end="11"/>
                                            </p:txEl>
                                          </p:spTgt>
                                        </p:tgtEl>
                                        <p:attrNameLst>
                                          <p:attrName>ppt_x</p:attrName>
                                        </p:attrNameLst>
                                      </p:cBhvr>
                                      <p:tavLst>
                                        <p:tav tm="0">
                                          <p:val>
                                            <p:strVal val="#ppt_x"/>
                                          </p:val>
                                        </p:tav>
                                        <p:tav tm="100000">
                                          <p:val>
                                            <p:strVal val="#ppt_x"/>
                                          </p:val>
                                        </p:tav>
                                      </p:tavLst>
                                    </p:anim>
                                    <p:anim calcmode="lin" valueType="num">
                                      <p:cBhvr>
                                        <p:cTn id="107" dur="1000" fill="hold"/>
                                        <p:tgtEl>
                                          <p:spTgt spid="1843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288" y="333375"/>
            <a:ext cx="7342187" cy="7571303"/>
          </a:xfrm>
          <a:prstGeom prst="rect">
            <a:avLst/>
          </a:prstGeom>
          <a:noFill/>
        </p:spPr>
        <p:txBody>
          <a:bodyPr>
            <a:spAutoFit/>
          </a:bodyPr>
          <a:lstStyle/>
          <a:p>
            <a:pPr>
              <a:spcBef>
                <a:spcPct val="50000"/>
              </a:spcBef>
              <a:defRPr/>
            </a:pPr>
            <a:r>
              <a:rPr lang="en-GB" altLang="en-US" sz="3600" b="1" dirty="0">
                <a:solidFill>
                  <a:srgbClr val="577BBD"/>
                </a:solidFill>
                <a:latin typeface="Calibri" pitchFamily="34" charset="0"/>
              </a:rPr>
              <a:t>Scale of issue</a:t>
            </a:r>
          </a:p>
          <a:p>
            <a:pPr algn="ctr">
              <a:defRPr/>
            </a:pPr>
            <a:endParaRPr lang="en-GB" b="1" u="sng" dirty="0">
              <a:latin typeface="Tahoma" panose="020B0604030504040204" pitchFamily="34" charset="0"/>
              <a:ea typeface="Tahoma" panose="020B0604030504040204" pitchFamily="34" charset="0"/>
              <a:cs typeface="Tahoma" panose="020B0604030504040204" pitchFamily="34" charset="0"/>
            </a:endParaRPr>
          </a:p>
          <a:p>
            <a:pPr algn="ctr">
              <a:defRPr/>
            </a:pPr>
            <a:endParaRPr lang="en-GB" sz="2400" b="1" u="sng" dirty="0">
              <a:latin typeface="Tahoma" panose="020B0604030504040204" pitchFamily="34" charset="0"/>
              <a:ea typeface="Tahoma" panose="020B0604030504040204" pitchFamily="34" charset="0"/>
              <a:cs typeface="Tahoma" panose="020B0604030504040204" pitchFamily="34" charset="0"/>
            </a:endParaRPr>
          </a:p>
          <a:p>
            <a:pPr marL="342900" indent="-342900">
              <a:buSzPct val="100000"/>
              <a:buFont typeface="Arial" panose="020B0604020202020204" pitchFamily="34" charset="0"/>
              <a:buChar char="•"/>
              <a:defRPr/>
            </a:pPr>
            <a:r>
              <a:rPr lang="en-GB" sz="2400" dirty="0">
                <a:solidFill>
                  <a:srgbClr val="577BBD"/>
                </a:solidFill>
                <a:latin typeface="Calibri" panose="020F0502020204030204" pitchFamily="34" charset="0"/>
                <a:sym typeface="Helvetica"/>
              </a:rPr>
              <a:t>Estimated cost of Cybercrime is $450 Billion per annum globally</a:t>
            </a:r>
          </a:p>
          <a:p>
            <a:pPr>
              <a:buSzPct val="100000"/>
              <a:defRPr/>
            </a:pPr>
            <a:endParaRPr lang="en-GB" sz="2400" dirty="0">
              <a:solidFill>
                <a:srgbClr val="577BBD"/>
              </a:solidFill>
              <a:latin typeface="Calibri" panose="020F0502020204030204" pitchFamily="34" charset="0"/>
              <a:sym typeface="Helvetica"/>
            </a:endParaRPr>
          </a:p>
          <a:p>
            <a:pPr marL="342900" indent="-342900">
              <a:buSzPct val="100000"/>
              <a:buFont typeface="Arial" panose="020B0604020202020204" pitchFamily="34" charset="0"/>
              <a:buChar char="•"/>
              <a:defRPr/>
            </a:pPr>
            <a:r>
              <a:rPr lang="en-GB" sz="2400" dirty="0">
                <a:solidFill>
                  <a:srgbClr val="577BBD"/>
                </a:solidFill>
                <a:latin typeface="Calibri" panose="020F0502020204030204" pitchFamily="34" charset="0"/>
                <a:sym typeface="Helvetica"/>
              </a:rPr>
              <a:t>Largest part of internet not controlled</a:t>
            </a:r>
          </a:p>
          <a:p>
            <a:pPr marL="342900" indent="-342900">
              <a:buSzPct val="100000"/>
              <a:buFont typeface="Arial" panose="020B0604020202020204" pitchFamily="34" charset="0"/>
              <a:buChar char="•"/>
              <a:defRPr/>
            </a:pPr>
            <a:endParaRPr lang="en-GB" sz="2400" dirty="0">
              <a:solidFill>
                <a:srgbClr val="577BBD"/>
              </a:solidFill>
              <a:latin typeface="Calibri" panose="020F0502020204030204" pitchFamily="34" charset="0"/>
              <a:sym typeface="Helvetica"/>
            </a:endParaRPr>
          </a:p>
          <a:p>
            <a:pPr marL="342900" indent="-342900">
              <a:buSzPct val="100000"/>
              <a:buFont typeface="Arial" panose="020B0604020202020204" pitchFamily="34" charset="0"/>
              <a:buChar char="•"/>
              <a:defRPr/>
            </a:pPr>
            <a:r>
              <a:rPr lang="en-GB" sz="2400" dirty="0">
                <a:solidFill>
                  <a:srgbClr val="577BBD"/>
                </a:solidFill>
                <a:latin typeface="Calibri" panose="020F0502020204030204" pitchFamily="34" charset="0"/>
                <a:sym typeface="Helvetica"/>
              </a:rPr>
              <a:t>Offenders not constrained by geographical borders</a:t>
            </a:r>
          </a:p>
          <a:p>
            <a:pPr marL="342900" indent="-342900">
              <a:buSzPct val="100000"/>
              <a:buFont typeface="Arial" panose="020B0604020202020204" pitchFamily="34" charset="0"/>
              <a:buChar char="•"/>
              <a:defRPr/>
            </a:pPr>
            <a:endParaRPr lang="en-GB" sz="2400" dirty="0">
              <a:solidFill>
                <a:srgbClr val="577BBD"/>
              </a:solidFill>
              <a:latin typeface="Calibri" panose="020F0502020204030204" pitchFamily="34" charset="0"/>
              <a:sym typeface="Helvetica"/>
            </a:endParaRPr>
          </a:p>
          <a:p>
            <a:pPr marL="342900" indent="-342900">
              <a:buSzPct val="100000"/>
              <a:buFont typeface="Arial" panose="020B0604020202020204" pitchFamily="34" charset="0"/>
              <a:buChar char="•"/>
              <a:defRPr/>
            </a:pPr>
            <a:r>
              <a:rPr lang="en-GB" sz="2400" dirty="0">
                <a:solidFill>
                  <a:srgbClr val="577BBD"/>
                </a:solidFill>
                <a:latin typeface="Calibri" panose="020F0502020204030204" pitchFamily="34" charset="0"/>
                <a:sym typeface="Helvetica"/>
              </a:rPr>
              <a:t>Law Enforcement response hampered by differing legislation</a:t>
            </a:r>
          </a:p>
          <a:p>
            <a:pPr>
              <a:buSzPct val="100000"/>
              <a:defRPr/>
            </a:pPr>
            <a:endParaRPr lang="en-GB" sz="2400" dirty="0">
              <a:solidFill>
                <a:srgbClr val="577BBD"/>
              </a:solidFill>
              <a:latin typeface="Calibri" panose="020F0502020204030204" pitchFamily="34" charset="0"/>
              <a:sym typeface="Helvetica"/>
            </a:endParaRPr>
          </a:p>
          <a:p>
            <a:pPr marL="342900" indent="-342900">
              <a:buSzPct val="100000"/>
              <a:buFont typeface="Arial" panose="020B0604020202020204" pitchFamily="34" charset="0"/>
              <a:buChar char="•"/>
              <a:defRPr/>
            </a:pPr>
            <a:r>
              <a:rPr lang="en-GB" sz="2400" dirty="0">
                <a:solidFill>
                  <a:srgbClr val="577BBD"/>
                </a:solidFill>
                <a:latin typeface="Calibri" panose="020F0502020204030204" pitchFamily="34" charset="0"/>
                <a:sym typeface="Helvetica"/>
              </a:rPr>
              <a:t>Constantly developing technology</a:t>
            </a:r>
          </a:p>
          <a:p>
            <a:pPr marL="342900" indent="-342900">
              <a:buSzPct val="100000"/>
              <a:buFont typeface="Arial" panose="020B0604020202020204" pitchFamily="34" charset="0"/>
              <a:buChar char="•"/>
              <a:defRPr/>
            </a:pPr>
            <a:endParaRPr lang="en-GB" dirty="0">
              <a:solidFill>
                <a:srgbClr val="577BBD"/>
              </a:solidFill>
              <a:latin typeface="Calibri" panose="020F0502020204030204" pitchFamily="34" charset="0"/>
              <a:sym typeface="Helvetica"/>
            </a:endParaRPr>
          </a:p>
          <a:p>
            <a:pPr algn="ctr">
              <a:defRPr/>
            </a:pPr>
            <a:endParaRPr lang="en-GB" b="1" u="sng" dirty="0">
              <a:latin typeface="Tahoma" panose="020B0604030504040204" pitchFamily="34" charset="0"/>
              <a:ea typeface="Tahoma" panose="020B0604030504040204" pitchFamily="34" charset="0"/>
              <a:cs typeface="Tahoma" panose="020B0604030504040204" pitchFamily="34" charset="0"/>
            </a:endParaRPr>
          </a:p>
          <a:p>
            <a:pPr algn="ctr">
              <a:defRPr/>
            </a:pPr>
            <a:endParaRPr lang="en-GB" b="1" u="sng" dirty="0">
              <a:latin typeface="Tahoma" panose="020B0604030504040204" pitchFamily="34" charset="0"/>
              <a:ea typeface="Tahoma" panose="020B0604030504040204" pitchFamily="34" charset="0"/>
              <a:cs typeface="Tahoma" panose="020B0604030504040204" pitchFamily="34" charset="0"/>
            </a:endParaRPr>
          </a:p>
          <a:p>
            <a:pPr algn="ctr">
              <a:defRPr/>
            </a:pPr>
            <a:endParaRPr lang="en-GB" b="1" u="sng" dirty="0">
              <a:latin typeface="Tahoma" panose="020B0604030504040204" pitchFamily="34" charset="0"/>
              <a:ea typeface="Tahoma" panose="020B0604030504040204" pitchFamily="34" charset="0"/>
              <a:cs typeface="Tahoma" panose="020B0604030504040204" pitchFamily="34" charset="0"/>
            </a:endParaRPr>
          </a:p>
          <a:p>
            <a:pPr algn="ctr">
              <a:defRPr/>
            </a:pPr>
            <a:endParaRPr lang="en-GB" b="1" u="sng" dirty="0">
              <a:latin typeface="Tahoma" panose="020B0604030504040204" pitchFamily="34" charset="0"/>
              <a:ea typeface="Tahoma" panose="020B0604030504040204" pitchFamily="34" charset="0"/>
              <a:cs typeface="Tahoma" panose="020B0604030504040204" pitchFamily="34" charset="0"/>
            </a:endParaRPr>
          </a:p>
          <a:p>
            <a:pPr algn="ctr">
              <a:defRPr/>
            </a:pPr>
            <a:endParaRPr lang="en-GB" b="1" u="sng" dirty="0">
              <a:latin typeface="Tahoma" panose="020B0604030504040204" pitchFamily="34" charset="0"/>
              <a:ea typeface="Tahoma" panose="020B0604030504040204" pitchFamily="34" charset="0"/>
              <a:cs typeface="Tahoma" panose="020B0604030504040204" pitchFamily="34" charset="0"/>
            </a:endParaRPr>
          </a:p>
          <a:p>
            <a:pPr algn="ctr">
              <a:defRPr/>
            </a:pPr>
            <a:endParaRPr lang="en-GB" b="1" u="sng" dirty="0">
              <a:latin typeface="Tahoma" panose="020B0604030504040204" pitchFamily="34" charset="0"/>
              <a:ea typeface="Tahoma" panose="020B0604030504040204" pitchFamily="34" charset="0"/>
              <a:cs typeface="Tahoma" panose="020B0604030504040204" pitchFamily="34" charset="0"/>
            </a:endParaRPr>
          </a:p>
          <a:p>
            <a:pPr algn="ctr">
              <a:defRPr/>
            </a:pPr>
            <a:endParaRPr lang="en-GB" b="1" u="sng" dirty="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Connector 3"/>
          <p:cNvCxnSpPr/>
          <p:nvPr/>
        </p:nvCxnSpPr>
        <p:spPr>
          <a:xfrm>
            <a:off x="323850" y="908050"/>
            <a:ext cx="8424863" cy="0"/>
          </a:xfrm>
          <a:prstGeom prst="line">
            <a:avLst/>
          </a:prstGeom>
          <a:ln w="57150">
            <a:solidFill>
              <a:srgbClr val="577B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635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 calcmode="lin" valueType="num">
                                      <p:cBhvr additive="base">
                                        <p:cTn id="2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 calcmode="lin" valueType="num">
                                      <p:cBhvr additive="base">
                                        <p:cTn id="3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3" descr="L:\MEDIA\Design\Projects\Collaboration\SCD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988"/>
            <a:ext cx="54737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http://www.astraid.com/wp-content/uploads/2014/10/infographic_hacker_update-gp-trans.png">
            <a:hlinkClick r:id="rId4"/>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11188" y="1341438"/>
            <a:ext cx="7239000" cy="4570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488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4294967295"/>
          </p:nvPr>
        </p:nvSpPr>
        <p:spPr bwMode="auto">
          <a:xfrm>
            <a:off x="8604250" y="6432550"/>
            <a:ext cx="4048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523F00F-354B-438A-8E25-AF44F2A9A0D5}" type="slidenum">
              <a:rPr lang="en-GB" altLang="en-US">
                <a:solidFill>
                  <a:srgbClr val="003057"/>
                </a:solidFill>
                <a:latin typeface="Arial" charset="0"/>
                <a:cs typeface="Arial" charset="0"/>
              </a:rPr>
              <a:pPr eaLnBrk="1" hangingPunct="1"/>
              <a:t>21</a:t>
            </a:fld>
            <a:endParaRPr lang="en-GB" altLang="en-US">
              <a:solidFill>
                <a:srgbClr val="003057"/>
              </a:solidFill>
              <a:latin typeface="Arial" charset="0"/>
              <a:cs typeface="Arial" charset="0"/>
            </a:endParaRPr>
          </a:p>
        </p:txBody>
      </p:sp>
      <p:sp>
        <p:nvSpPr>
          <p:cNvPr id="25603" name="TextBox 2"/>
          <p:cNvSpPr txBox="1">
            <a:spLocks noChangeArrowheads="1"/>
          </p:cNvSpPr>
          <p:nvPr/>
        </p:nvSpPr>
        <p:spPr bwMode="auto">
          <a:xfrm>
            <a:off x="611188" y="188913"/>
            <a:ext cx="70564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sz="2500" b="1">
                <a:solidFill>
                  <a:srgbClr val="577BBD"/>
                </a:solidFill>
                <a:latin typeface="Arial" charset="0"/>
                <a:cs typeface="Arial" charset="0"/>
              </a:rPr>
              <a:t>And it’s not just emails ….</a:t>
            </a:r>
          </a:p>
        </p:txBody>
      </p:sp>
      <p:pic>
        <p:nvPicPr>
          <p:cNvPr id="2560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63" y="665163"/>
            <a:ext cx="304165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527175"/>
            <a:ext cx="2376487"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p:cNvSpPr txBox="1">
            <a:spLocks noChangeArrowheads="1"/>
          </p:cNvSpPr>
          <p:nvPr/>
        </p:nvSpPr>
        <p:spPr bwMode="auto">
          <a:xfrm>
            <a:off x="5732463" y="1052513"/>
            <a:ext cx="3095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a:solidFill>
                  <a:srgbClr val="577BBD"/>
                </a:solidFill>
                <a:latin typeface="Arial" charset="0"/>
                <a:cs typeface="Arial" charset="0"/>
              </a:rPr>
              <a:t>… and not just SMS …</a:t>
            </a:r>
          </a:p>
          <a:p>
            <a:pPr eaLnBrk="1" hangingPunct="1"/>
            <a:r>
              <a:rPr lang="en-GB" altLang="en-US">
                <a:solidFill>
                  <a:srgbClr val="577BBD"/>
                </a:solidFill>
                <a:latin typeface="Arial" charset="0"/>
                <a:cs typeface="Arial" charset="0"/>
              </a:rPr>
              <a:t>calls can be spoofed too</a:t>
            </a:r>
          </a:p>
        </p:txBody>
      </p:sp>
      <p:pic>
        <p:nvPicPr>
          <p:cNvPr id="2560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1000" y="2635250"/>
            <a:ext cx="310673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2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5606">
                                            <p:txEl>
                                              <p:pRg st="0" end="0"/>
                                            </p:txEl>
                                          </p:spTgt>
                                        </p:tgtEl>
                                        <p:attrNameLst>
                                          <p:attrName>style.visibility</p:attrName>
                                        </p:attrNameLst>
                                      </p:cBhvr>
                                      <p:to>
                                        <p:strVal val="visible"/>
                                      </p:to>
                                    </p:set>
                                    <p:animEffect transition="in" filter="fade">
                                      <p:cBhvr>
                                        <p:cTn id="14" dur="1000"/>
                                        <p:tgtEl>
                                          <p:spTgt spid="25606">
                                            <p:txEl>
                                              <p:pRg st="0" end="0"/>
                                            </p:txEl>
                                          </p:spTgt>
                                        </p:tgtEl>
                                      </p:cBhvr>
                                    </p:animEffect>
                                    <p:anim calcmode="lin" valueType="num">
                                      <p:cBhvr>
                                        <p:cTn id="15" dur="1000" fill="hold"/>
                                        <p:tgtEl>
                                          <p:spTgt spid="2560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6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5606">
                                            <p:txEl>
                                              <p:pRg st="1" end="1"/>
                                            </p:txEl>
                                          </p:spTgt>
                                        </p:tgtEl>
                                        <p:attrNameLst>
                                          <p:attrName>style.visibility</p:attrName>
                                        </p:attrNameLst>
                                      </p:cBhvr>
                                      <p:to>
                                        <p:strVal val="visible"/>
                                      </p:to>
                                    </p:set>
                                    <p:animEffect transition="in" filter="fade">
                                      <p:cBhvr>
                                        <p:cTn id="21" dur="1000"/>
                                        <p:tgtEl>
                                          <p:spTgt spid="25606">
                                            <p:txEl>
                                              <p:pRg st="1" end="1"/>
                                            </p:txEl>
                                          </p:spTgt>
                                        </p:tgtEl>
                                      </p:cBhvr>
                                    </p:animEffect>
                                    <p:anim calcmode="lin" valueType="num">
                                      <p:cBhvr>
                                        <p:cTn id="22" dur="1000" fill="hold"/>
                                        <p:tgtEl>
                                          <p:spTgt spid="2560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56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5604"/>
                                        </p:tgtEl>
                                        <p:attrNameLst>
                                          <p:attrName>style.visibility</p:attrName>
                                        </p:attrNameLst>
                                      </p:cBhvr>
                                      <p:to>
                                        <p:strVal val="visible"/>
                                      </p:to>
                                    </p:set>
                                    <p:anim calcmode="lin" valueType="num">
                                      <p:cBhvr additive="base">
                                        <p:cTn id="28" dur="500" fill="hold"/>
                                        <p:tgtEl>
                                          <p:spTgt spid="25604"/>
                                        </p:tgtEl>
                                        <p:attrNameLst>
                                          <p:attrName>ppt_x</p:attrName>
                                        </p:attrNameLst>
                                      </p:cBhvr>
                                      <p:tavLst>
                                        <p:tav tm="0">
                                          <p:val>
                                            <p:strVal val="#ppt_x"/>
                                          </p:val>
                                        </p:tav>
                                        <p:tav tm="100000">
                                          <p:val>
                                            <p:strVal val="#ppt_x"/>
                                          </p:val>
                                        </p:tav>
                                      </p:tavLst>
                                    </p:anim>
                                    <p:anim calcmode="lin" valueType="num">
                                      <p:cBhvr additive="base">
                                        <p:cTn id="29"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25605"/>
                                        </p:tgtEl>
                                        <p:attrNameLst>
                                          <p:attrName>style.visibility</p:attrName>
                                        </p:attrNameLst>
                                      </p:cBhvr>
                                      <p:to>
                                        <p:strVal val="visible"/>
                                      </p:to>
                                    </p:set>
                                    <p:anim calcmode="lin" valueType="num">
                                      <p:cBhvr additive="base">
                                        <p:cTn id="34" dur="500" fill="hold"/>
                                        <p:tgtEl>
                                          <p:spTgt spid="25605"/>
                                        </p:tgtEl>
                                        <p:attrNameLst>
                                          <p:attrName>ppt_x</p:attrName>
                                        </p:attrNameLst>
                                      </p:cBhvr>
                                      <p:tavLst>
                                        <p:tav tm="0">
                                          <p:val>
                                            <p:strVal val="#ppt_x"/>
                                          </p:val>
                                        </p:tav>
                                        <p:tav tm="100000">
                                          <p:val>
                                            <p:strVal val="#ppt_x"/>
                                          </p:val>
                                        </p:tav>
                                      </p:tavLst>
                                    </p:anim>
                                    <p:anim calcmode="lin" valueType="num">
                                      <p:cBhvr additive="base">
                                        <p:cTn id="35"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5608"/>
                                        </p:tgtEl>
                                        <p:attrNameLst>
                                          <p:attrName>style.visibility</p:attrName>
                                        </p:attrNameLst>
                                      </p:cBhvr>
                                      <p:to>
                                        <p:strVal val="visible"/>
                                      </p:to>
                                    </p:set>
                                    <p:anim calcmode="lin" valueType="num">
                                      <p:cBhvr additive="base">
                                        <p:cTn id="40" dur="500" fill="hold"/>
                                        <p:tgtEl>
                                          <p:spTgt spid="25608"/>
                                        </p:tgtEl>
                                        <p:attrNameLst>
                                          <p:attrName>ppt_x</p:attrName>
                                        </p:attrNameLst>
                                      </p:cBhvr>
                                      <p:tavLst>
                                        <p:tav tm="0">
                                          <p:val>
                                            <p:strVal val="#ppt_x"/>
                                          </p:val>
                                        </p:tav>
                                        <p:tav tm="100000">
                                          <p:val>
                                            <p:strVal val="#ppt_x"/>
                                          </p:val>
                                        </p:tav>
                                      </p:tavLst>
                                    </p:anim>
                                    <p:anim calcmode="lin" valueType="num">
                                      <p:cBhvr additive="base">
                                        <p:cTn id="41"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0"/>
            <a:ext cx="7369175" cy="614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898525"/>
            <a:ext cx="5562600" cy="509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73075"/>
            <a:ext cx="580707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225" y="1235075"/>
            <a:ext cx="66992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380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circle(in)">
                                      <p:cBhvr>
                                        <p:cTn id="19"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98898"/>
            <a:ext cx="8229600" cy="4525963"/>
          </a:xfrm>
        </p:spPr>
        <p:txBody>
          <a:bodyPr/>
          <a:lstStyle/>
          <a:p>
            <a:pPr marL="0" indent="0">
              <a:buNone/>
            </a:pPr>
            <a:r>
              <a:rPr lang="en-GB" sz="3600" b="1" dirty="0" smtClean="0">
                <a:solidFill>
                  <a:schemeClr val="accent1"/>
                </a:solidFill>
                <a:latin typeface="Calibri" panose="020F0502020204030204" pitchFamily="34" charset="0"/>
              </a:rPr>
              <a:t>Other threats in Kent:</a:t>
            </a:r>
          </a:p>
          <a:p>
            <a:r>
              <a:rPr lang="en-GB" dirty="0" smtClean="0">
                <a:solidFill>
                  <a:schemeClr val="accent1"/>
                </a:solidFill>
                <a:latin typeface="Calibri" panose="020F0502020204030204" pitchFamily="34" charset="0"/>
              </a:rPr>
              <a:t>Computer Software Service Fraud</a:t>
            </a:r>
          </a:p>
          <a:p>
            <a:r>
              <a:rPr lang="en-GB" dirty="0" smtClean="0">
                <a:solidFill>
                  <a:schemeClr val="accent1"/>
                </a:solidFill>
                <a:latin typeface="Calibri" panose="020F0502020204030204" pitchFamily="34" charset="0"/>
              </a:rPr>
              <a:t>Mandate Fraud or CEO Fraud</a:t>
            </a:r>
            <a:endParaRPr lang="en-GB" dirty="0">
              <a:solidFill>
                <a:schemeClr val="accent1"/>
              </a:solidFill>
              <a:latin typeface="Calibri" panose="020F0502020204030204" pitchFamily="34" charset="0"/>
            </a:endParaRPr>
          </a:p>
        </p:txBody>
      </p:sp>
      <p:pic>
        <p:nvPicPr>
          <p:cNvPr id="4" name="Picture 13" descr="L:\MEDIA\Design\Projects\Collaboration\SCD b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4" y="188640"/>
            <a:ext cx="8641655"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94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85225"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073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3" y="95250"/>
            <a:ext cx="8929687" cy="614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3"/>
          <p:cNvSpPr txBox="1">
            <a:spLocks noChangeArrowheads="1"/>
          </p:cNvSpPr>
          <p:nvPr/>
        </p:nvSpPr>
        <p:spPr bwMode="auto">
          <a:xfrm>
            <a:off x="312738" y="5700713"/>
            <a:ext cx="8424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b="1">
                <a:latin typeface="Arial" charset="0"/>
                <a:cs typeface="Arial" charset="0"/>
              </a:rPr>
              <a:t>www.takefive-stopfraud.org.uk</a:t>
            </a:r>
          </a:p>
        </p:txBody>
      </p:sp>
    </p:spTree>
    <p:extLst>
      <p:ext uri="{BB962C8B-B14F-4D97-AF65-F5344CB8AC3E}">
        <p14:creationId xmlns:p14="http://schemas.microsoft.com/office/powerpoint/2010/main" val="883233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3" descr="L:\MEDIA\Design\Projects\Collaboration\SCD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5888"/>
            <a:ext cx="88201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195513" y="3068638"/>
            <a:ext cx="48974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4400" b="1" smtClean="0">
                <a:solidFill>
                  <a:srgbClr val="577BBD"/>
                </a:solidFill>
                <a:latin typeface="Calibri" pitchFamily="34" charset="0"/>
              </a:rPr>
              <a:t>Password Security</a:t>
            </a:r>
          </a:p>
        </p:txBody>
      </p:sp>
    </p:spTree>
    <p:extLst>
      <p:ext uri="{BB962C8B-B14F-4D97-AF65-F5344CB8AC3E}">
        <p14:creationId xmlns:p14="http://schemas.microsoft.com/office/powerpoint/2010/main" val="1489784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hat is Your Password_.mp4">
            <a:hlinkClick r:id="" action="ppaction://media"/>
          </p:cNvPr>
          <p:cNvPicPr>
            <a:picLocks noRot="1" noChangeAspect="1"/>
          </p:cNvPicPr>
          <p:nvPr>
            <a:videoFile r:link="rId1"/>
          </p:nvPr>
        </p:nvPicPr>
        <p:blipFill>
          <a:blip r:embed="rId4"/>
          <a:srcRect/>
          <a:stretch>
            <a:fillRect/>
          </a:stretch>
        </p:blipFill>
        <p:spPr bwMode="auto">
          <a:xfrm>
            <a:off x="179388" y="188913"/>
            <a:ext cx="878522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1184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260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3" descr="L:\MEDIA\Design\Projects\Collaboration\SCD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30163"/>
            <a:ext cx="53006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0825" y="1412875"/>
            <a:ext cx="8713788" cy="4770438"/>
          </a:xfrm>
          <a:prstGeom prst="rect">
            <a:avLst/>
          </a:prstGeom>
        </p:spPr>
        <p:txBody>
          <a:bodyPr>
            <a:spAutoFit/>
          </a:bodyPr>
          <a:lstStyle/>
          <a:p>
            <a:pPr marL="285750" indent="-285750">
              <a:buFont typeface="Arial" panose="020B0604020202020204" pitchFamily="34" charset="0"/>
              <a:buChar char="•"/>
              <a:defRPr/>
            </a:pPr>
            <a:r>
              <a:rPr lang="en-GB" sz="1600" dirty="0">
                <a:solidFill>
                  <a:srgbClr val="577BBD"/>
                </a:solidFill>
                <a:latin typeface="Calibri" panose="020F0502020204030204" pitchFamily="34" charset="0"/>
                <a:cs typeface="Arial" panose="020B0604020202020204" pitchFamily="34" charset="0"/>
              </a:rPr>
              <a:t>Current best practice advises </a:t>
            </a:r>
            <a:r>
              <a:rPr lang="en-GB" sz="1600" b="1" u="sng" dirty="0">
                <a:solidFill>
                  <a:srgbClr val="577BBD"/>
                </a:solidFill>
                <a:latin typeface="Calibri" panose="020F0502020204030204" pitchFamily="34" charset="0"/>
                <a:cs typeface="Arial" panose="020B0604020202020204" pitchFamily="34" charset="0"/>
              </a:rPr>
              <a:t>THREE RANDOM WORDS</a:t>
            </a:r>
            <a:r>
              <a:rPr lang="en-GB" sz="1600" dirty="0">
                <a:solidFill>
                  <a:srgbClr val="577BBD"/>
                </a:solidFill>
                <a:latin typeface="Calibri" panose="020F0502020204030204" pitchFamily="34" charset="0"/>
                <a:cs typeface="Arial" panose="020B0604020202020204" pitchFamily="34" charset="0"/>
              </a:rPr>
              <a:t>.  To add complexity, convert some letters to numbers and add special characters</a:t>
            </a:r>
          </a:p>
          <a:p>
            <a:pPr marL="285750" indent="-285750">
              <a:buFont typeface="Arial" panose="020B0604020202020204" pitchFamily="34" charset="0"/>
              <a:buChar char="•"/>
              <a:defRPr/>
            </a:pPr>
            <a:endParaRPr lang="en-GB" sz="1600" dirty="0">
              <a:solidFill>
                <a:srgbClr val="577BBD"/>
              </a:solidFill>
              <a:latin typeface="Calibri" panose="020F0502020204030204" pitchFamily="34" charset="0"/>
              <a:cs typeface="Arial" panose="020B0604020202020204" pitchFamily="34" charset="0"/>
            </a:endParaRPr>
          </a:p>
          <a:p>
            <a:pPr>
              <a:defRPr/>
            </a:pPr>
            <a:r>
              <a:rPr lang="en-GB" sz="1600" dirty="0">
                <a:solidFill>
                  <a:srgbClr val="577BBD"/>
                </a:solidFill>
                <a:latin typeface="Calibri" panose="020F0502020204030204" pitchFamily="34" charset="0"/>
                <a:cs typeface="Arial" panose="020B0604020202020204" pitchFamily="34" charset="0"/>
              </a:rPr>
              <a:t>	For example 	: BEACHBUCKETSPADE</a:t>
            </a:r>
          </a:p>
          <a:p>
            <a:pPr>
              <a:defRPr/>
            </a:pPr>
            <a:endParaRPr lang="en-GB" sz="1600" dirty="0">
              <a:solidFill>
                <a:srgbClr val="577BBD"/>
              </a:solidFill>
              <a:latin typeface="Calibri" panose="020F0502020204030204" pitchFamily="34" charset="0"/>
              <a:cs typeface="Arial" panose="020B0604020202020204" pitchFamily="34" charset="0"/>
            </a:endParaRPr>
          </a:p>
          <a:p>
            <a:pPr>
              <a:defRPr/>
            </a:pPr>
            <a:r>
              <a:rPr lang="en-GB" sz="1600" dirty="0">
                <a:solidFill>
                  <a:srgbClr val="577BBD"/>
                </a:solidFill>
                <a:latin typeface="Calibri" panose="020F0502020204030204" pitchFamily="34" charset="0"/>
                <a:cs typeface="Arial" panose="020B0604020202020204" pitchFamily="34" charset="0"/>
              </a:rPr>
              <a:t>	To add complexity 	: 8EACH8UCK3TSP4DE£</a:t>
            </a:r>
          </a:p>
          <a:p>
            <a:pPr>
              <a:defRPr/>
            </a:pPr>
            <a:endParaRPr lang="en-GB" sz="1600" dirty="0">
              <a:solidFill>
                <a:srgbClr val="577BBD"/>
              </a:solidFill>
              <a:latin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en-GB" sz="1600" dirty="0">
                <a:solidFill>
                  <a:srgbClr val="577BBD"/>
                </a:solidFill>
                <a:latin typeface="Calibri" panose="020F0502020204030204" pitchFamily="34" charset="0"/>
                <a:cs typeface="Arial" panose="020B0604020202020204" pitchFamily="34" charset="0"/>
              </a:rPr>
              <a:t>Your </a:t>
            </a:r>
            <a:r>
              <a:rPr lang="en-GB" sz="1600" u="sng" dirty="0">
                <a:solidFill>
                  <a:srgbClr val="577BBD"/>
                </a:solidFill>
                <a:latin typeface="Calibri" panose="020F0502020204030204" pitchFamily="34" charset="0"/>
                <a:cs typeface="Arial" panose="020B0604020202020204" pitchFamily="34" charset="0"/>
              </a:rPr>
              <a:t>single most</a:t>
            </a:r>
            <a:r>
              <a:rPr lang="en-GB" sz="1600" dirty="0">
                <a:solidFill>
                  <a:srgbClr val="577BBD"/>
                </a:solidFill>
                <a:latin typeface="Calibri" panose="020F0502020204030204" pitchFamily="34" charset="0"/>
                <a:cs typeface="Arial" panose="020B0604020202020204" pitchFamily="34" charset="0"/>
              </a:rPr>
              <a:t> important account and password is your email – effectively, anyone taking control of your email can then reset all your other passwords locking you out.</a:t>
            </a:r>
          </a:p>
          <a:p>
            <a:pPr marL="285750" indent="-285750">
              <a:buFont typeface="Arial" panose="020B0604020202020204" pitchFamily="34" charset="0"/>
              <a:buChar char="•"/>
              <a:defRPr/>
            </a:pPr>
            <a:endParaRPr lang="en-GB" sz="1600" dirty="0">
              <a:solidFill>
                <a:srgbClr val="577BBD"/>
              </a:solidFill>
              <a:latin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en-GB" sz="1600" dirty="0">
                <a:solidFill>
                  <a:srgbClr val="577BBD"/>
                </a:solidFill>
                <a:latin typeface="Calibri" panose="020F0502020204030204" pitchFamily="34" charset="0"/>
                <a:cs typeface="Arial" panose="020B0604020202020204" pitchFamily="34" charset="0"/>
              </a:rPr>
              <a:t>Don’t use words/names/information that may be in the public domain or easily worked out from social media content, such as Mother’s maiden name; Date/Place of birth; pets names; children’s names; teams you support </a:t>
            </a:r>
            <a:r>
              <a:rPr lang="en-GB" sz="1600" dirty="0" err="1">
                <a:solidFill>
                  <a:srgbClr val="577BBD"/>
                </a:solidFill>
                <a:latin typeface="Calibri" panose="020F0502020204030204" pitchFamily="34" charset="0"/>
                <a:cs typeface="Arial" panose="020B0604020202020204" pitchFamily="34" charset="0"/>
              </a:rPr>
              <a:t>etc</a:t>
            </a:r>
            <a:endParaRPr lang="en-GB" sz="1600" dirty="0">
              <a:solidFill>
                <a:srgbClr val="577BBD"/>
              </a:solidFill>
              <a:latin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endParaRPr lang="en-GB" sz="1600" dirty="0">
              <a:solidFill>
                <a:srgbClr val="577BBD"/>
              </a:solidFill>
              <a:latin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en-GB" sz="1600" b="1" u="sng" dirty="0">
                <a:solidFill>
                  <a:srgbClr val="577BBD"/>
                </a:solidFill>
                <a:latin typeface="Calibri" panose="020F0502020204030204" pitchFamily="34" charset="0"/>
                <a:cs typeface="Arial" panose="020B0604020202020204" pitchFamily="34" charset="0"/>
              </a:rPr>
              <a:t>Never</a:t>
            </a:r>
            <a:r>
              <a:rPr lang="en-GB" sz="1600" dirty="0">
                <a:solidFill>
                  <a:srgbClr val="577BBD"/>
                </a:solidFill>
                <a:latin typeface="Calibri" panose="020F0502020204030204" pitchFamily="34" charset="0"/>
                <a:cs typeface="Arial" panose="020B0604020202020204" pitchFamily="34" charset="0"/>
              </a:rPr>
              <a:t> share passwords or disclose your password to anyone else</a:t>
            </a:r>
          </a:p>
          <a:p>
            <a:pPr>
              <a:defRPr/>
            </a:pPr>
            <a:endParaRPr lang="en-GB" sz="1600" dirty="0">
              <a:solidFill>
                <a:srgbClr val="577BBD"/>
              </a:solidFill>
              <a:latin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en-GB" sz="1600" b="1" u="sng" dirty="0">
                <a:solidFill>
                  <a:srgbClr val="577BBD"/>
                </a:solidFill>
                <a:latin typeface="Calibri" panose="020F0502020204030204" pitchFamily="34" charset="0"/>
                <a:cs typeface="Arial" panose="020B0604020202020204" pitchFamily="34" charset="0"/>
              </a:rPr>
              <a:t>Always</a:t>
            </a:r>
            <a:r>
              <a:rPr lang="en-GB" sz="1600" dirty="0">
                <a:solidFill>
                  <a:srgbClr val="577BBD"/>
                </a:solidFill>
                <a:latin typeface="Calibri" panose="020F0502020204030204" pitchFamily="34" charset="0"/>
                <a:cs typeface="Arial" panose="020B0604020202020204" pitchFamily="34" charset="0"/>
              </a:rPr>
              <a:t> change default passwords on </a:t>
            </a:r>
            <a:r>
              <a:rPr lang="en-GB" sz="1600" b="1" u="sng" dirty="0">
                <a:solidFill>
                  <a:srgbClr val="577BBD"/>
                </a:solidFill>
                <a:latin typeface="Calibri" panose="020F0502020204030204" pitchFamily="34" charset="0"/>
                <a:cs typeface="Arial" panose="020B0604020202020204" pitchFamily="34" charset="0"/>
              </a:rPr>
              <a:t>all</a:t>
            </a:r>
            <a:r>
              <a:rPr lang="en-GB" sz="1600" dirty="0">
                <a:solidFill>
                  <a:srgbClr val="577BBD"/>
                </a:solidFill>
                <a:latin typeface="Calibri" panose="020F0502020204030204" pitchFamily="34" charset="0"/>
                <a:cs typeface="Arial" panose="020B0604020202020204" pitchFamily="34" charset="0"/>
              </a:rPr>
              <a:t> SMART devices/routers </a:t>
            </a:r>
          </a:p>
          <a:p>
            <a:pPr marL="285750" indent="-285750">
              <a:buFont typeface="Arial" panose="020B0604020202020204" pitchFamily="34" charset="0"/>
              <a:buChar char="•"/>
              <a:defRPr/>
            </a:pPr>
            <a:endParaRPr lang="en-GB" sz="1600" dirty="0">
              <a:solidFill>
                <a:srgbClr val="577BBD"/>
              </a:solidFill>
              <a:latin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en-GB" sz="1600" b="1" u="sng" dirty="0">
                <a:solidFill>
                  <a:srgbClr val="577BBD"/>
                </a:solidFill>
                <a:latin typeface="Calibri" panose="020F0502020204030204" pitchFamily="34" charset="0"/>
                <a:cs typeface="Arial" panose="020B0604020202020204" pitchFamily="34" charset="0"/>
              </a:rPr>
              <a:t>ALWAYS</a:t>
            </a:r>
            <a:r>
              <a:rPr lang="en-GB" sz="1600" dirty="0">
                <a:solidFill>
                  <a:srgbClr val="577BBD"/>
                </a:solidFill>
                <a:latin typeface="Calibri" panose="020F0502020204030204" pitchFamily="34" charset="0"/>
                <a:cs typeface="Arial" panose="020B0604020202020204" pitchFamily="34" charset="0"/>
              </a:rPr>
              <a:t> log out of sites you have logged in to – especially on shared/public devices/machines</a:t>
            </a:r>
          </a:p>
        </p:txBody>
      </p:sp>
    </p:spTree>
    <p:extLst>
      <p:ext uri="{BB962C8B-B14F-4D97-AF65-F5344CB8AC3E}">
        <p14:creationId xmlns:p14="http://schemas.microsoft.com/office/powerpoint/2010/main" val="509727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1000"/>
                                        <p:tgtEl>
                                          <p:spTgt spid="2">
                                            <p:txEl>
                                              <p:pRg st="6" end="6"/>
                                            </p:txEl>
                                          </p:spTgt>
                                        </p:tgtEl>
                                      </p:cBhvr>
                                    </p:animEffect>
                                    <p:anim calcmode="lin" valueType="num">
                                      <p:cBhvr>
                                        <p:cTn id="2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1000"/>
                                        <p:tgtEl>
                                          <p:spTgt spid="2">
                                            <p:txEl>
                                              <p:pRg st="8" end="8"/>
                                            </p:txEl>
                                          </p:spTgt>
                                        </p:tgtEl>
                                      </p:cBhvr>
                                    </p:animEffect>
                                    <p:anim calcmode="lin" valueType="num">
                                      <p:cBhvr>
                                        <p:cTn id="3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1000"/>
                                        <p:tgtEl>
                                          <p:spTgt spid="2">
                                            <p:txEl>
                                              <p:pRg st="10" end="10"/>
                                            </p:txEl>
                                          </p:spTgt>
                                        </p:tgtEl>
                                      </p:cBhvr>
                                    </p:animEffect>
                                    <p:anim calcmode="lin" valueType="num">
                                      <p:cBhvr>
                                        <p:cTn id="3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Effect transition="in" filter="fade">
                                      <p:cBhvr>
                                        <p:cTn id="45" dur="1000"/>
                                        <p:tgtEl>
                                          <p:spTgt spid="2">
                                            <p:txEl>
                                              <p:pRg st="12" end="12"/>
                                            </p:txEl>
                                          </p:spTgt>
                                        </p:tgtEl>
                                      </p:cBhvr>
                                    </p:animEffect>
                                    <p:anim calcmode="lin" valueType="num">
                                      <p:cBhvr>
                                        <p:cTn id="46"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14" end="14"/>
                                            </p:txEl>
                                          </p:spTgt>
                                        </p:tgtEl>
                                        <p:attrNameLst>
                                          <p:attrName>style.visibility</p:attrName>
                                        </p:attrNameLst>
                                      </p:cBhvr>
                                      <p:to>
                                        <p:strVal val="visible"/>
                                      </p:to>
                                    </p:set>
                                    <p:animEffect transition="in" filter="fade">
                                      <p:cBhvr>
                                        <p:cTn id="52" dur="1000"/>
                                        <p:tgtEl>
                                          <p:spTgt spid="2">
                                            <p:txEl>
                                              <p:pRg st="14" end="14"/>
                                            </p:txEl>
                                          </p:spTgt>
                                        </p:tgtEl>
                                      </p:cBhvr>
                                    </p:animEffect>
                                    <p:anim calcmode="lin" valueType="num">
                                      <p:cBhvr>
                                        <p:cTn id="53"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b="1" smtClean="0">
                <a:solidFill>
                  <a:srgbClr val="577BBD"/>
                </a:solidFill>
                <a:latin typeface="Calibri" pitchFamily="34" charset="0"/>
              </a:rPr>
              <a:t>Fraud and Cyber data</a:t>
            </a:r>
            <a:endParaRPr lang="en-GB" altLang="en-US" sz="3600" smtClean="0">
              <a:solidFill>
                <a:srgbClr val="577BBD"/>
              </a:solidFill>
            </a:endParaRPr>
          </a:p>
        </p:txBody>
      </p:sp>
      <p:sp>
        <p:nvSpPr>
          <p:cNvPr id="3" name="Content Placeholder 2"/>
          <p:cNvSpPr>
            <a:spLocks noGrp="1"/>
          </p:cNvSpPr>
          <p:nvPr>
            <p:ph idx="1"/>
          </p:nvPr>
        </p:nvSpPr>
        <p:spPr>
          <a:xfrm>
            <a:off x="457200" y="1052513"/>
            <a:ext cx="7643813" cy="5073650"/>
          </a:xfrm>
        </p:spPr>
        <p:txBody>
          <a:bodyPr/>
          <a:lstStyle/>
          <a:p>
            <a:pPr>
              <a:spcAft>
                <a:spcPts val="0"/>
              </a:spcAft>
              <a:buFont typeface="Symbol"/>
              <a:buChar char=""/>
              <a:defRPr/>
            </a:pPr>
            <a:r>
              <a:rPr lang="en-GB" sz="2000" dirty="0">
                <a:solidFill>
                  <a:srgbClr val="577BBD"/>
                </a:solidFill>
                <a:latin typeface="Calibri"/>
                <a:ea typeface="Calibri"/>
                <a:cs typeface="Times New Roman"/>
              </a:rPr>
              <a:t>Kent is </a:t>
            </a:r>
            <a:r>
              <a:rPr lang="en-GB" sz="2000" dirty="0" smtClean="0">
                <a:solidFill>
                  <a:srgbClr val="577BBD"/>
                </a:solidFill>
                <a:latin typeface="Calibri"/>
                <a:ea typeface="Calibri"/>
                <a:cs typeface="Times New Roman"/>
              </a:rPr>
              <a:t>11</a:t>
            </a:r>
            <a:r>
              <a:rPr lang="en-GB" sz="2000" baseline="30000" dirty="0" smtClean="0">
                <a:solidFill>
                  <a:srgbClr val="577BBD"/>
                </a:solidFill>
                <a:latin typeface="Calibri"/>
                <a:ea typeface="Calibri"/>
                <a:cs typeface="Times New Roman"/>
              </a:rPr>
              <a:t>th</a:t>
            </a:r>
            <a:r>
              <a:rPr lang="en-GB" sz="2000" dirty="0" smtClean="0">
                <a:solidFill>
                  <a:srgbClr val="577BBD"/>
                </a:solidFill>
                <a:latin typeface="Calibri"/>
                <a:ea typeface="Calibri"/>
                <a:cs typeface="Times New Roman"/>
              </a:rPr>
              <a:t> </a:t>
            </a:r>
            <a:r>
              <a:rPr lang="en-GB" sz="2000" dirty="0">
                <a:solidFill>
                  <a:srgbClr val="577BBD"/>
                </a:solidFill>
                <a:latin typeface="Calibri"/>
                <a:ea typeface="Calibri"/>
                <a:cs typeface="Times New Roman"/>
              </a:rPr>
              <a:t>highest force in terms of fraud reports alone </a:t>
            </a:r>
          </a:p>
          <a:p>
            <a:pPr>
              <a:spcAft>
                <a:spcPts val="0"/>
              </a:spcAft>
              <a:defRPr/>
            </a:pPr>
            <a:endParaRPr lang="en-GB" sz="2000" dirty="0">
              <a:solidFill>
                <a:srgbClr val="577BBD"/>
              </a:solidFill>
              <a:latin typeface="Calibri"/>
              <a:ea typeface="Calibri"/>
              <a:cs typeface="Times New Roman"/>
            </a:endParaRPr>
          </a:p>
          <a:p>
            <a:pPr>
              <a:spcAft>
                <a:spcPts val="0"/>
              </a:spcAft>
              <a:buFont typeface="Symbol"/>
              <a:buChar char=""/>
              <a:defRPr/>
            </a:pPr>
            <a:r>
              <a:rPr lang="en-GB" sz="2000" dirty="0">
                <a:solidFill>
                  <a:srgbClr val="577BBD"/>
                </a:solidFill>
                <a:latin typeface="Calibri"/>
                <a:ea typeface="Calibri"/>
                <a:cs typeface="Times New Roman"/>
              </a:rPr>
              <a:t>In the 6 months from </a:t>
            </a:r>
            <a:r>
              <a:rPr lang="en-GB" sz="2000" dirty="0" smtClean="0">
                <a:solidFill>
                  <a:srgbClr val="577BBD"/>
                </a:solidFill>
                <a:latin typeface="Calibri"/>
                <a:ea typeface="Calibri"/>
                <a:cs typeface="Times New Roman"/>
              </a:rPr>
              <a:t>April 2017 </a:t>
            </a:r>
            <a:r>
              <a:rPr lang="en-GB" sz="2000" dirty="0">
                <a:solidFill>
                  <a:srgbClr val="577BBD"/>
                </a:solidFill>
                <a:latin typeface="Calibri"/>
                <a:ea typeface="Calibri"/>
                <a:cs typeface="Times New Roman"/>
              </a:rPr>
              <a:t>–  </a:t>
            </a:r>
            <a:r>
              <a:rPr lang="en-GB" sz="2000" dirty="0" smtClean="0">
                <a:solidFill>
                  <a:srgbClr val="577BBD"/>
                </a:solidFill>
                <a:latin typeface="Calibri"/>
                <a:ea typeface="Calibri"/>
                <a:cs typeface="Times New Roman"/>
              </a:rPr>
              <a:t>September 2017 </a:t>
            </a:r>
            <a:r>
              <a:rPr lang="en-GB" sz="2000" dirty="0">
                <a:solidFill>
                  <a:srgbClr val="577BBD"/>
                </a:solidFill>
                <a:latin typeface="Calibri"/>
                <a:ea typeface="Calibri"/>
                <a:cs typeface="Times New Roman"/>
              </a:rPr>
              <a:t>there were </a:t>
            </a:r>
            <a:r>
              <a:rPr lang="en-GB" sz="2000" dirty="0" smtClean="0">
                <a:solidFill>
                  <a:srgbClr val="577BBD"/>
                </a:solidFill>
                <a:latin typeface="Calibri"/>
                <a:ea typeface="Calibri"/>
                <a:cs typeface="Times New Roman"/>
              </a:rPr>
              <a:t>7,780 </a:t>
            </a:r>
            <a:r>
              <a:rPr lang="en-GB" sz="2000" dirty="0">
                <a:solidFill>
                  <a:srgbClr val="577BBD"/>
                </a:solidFill>
                <a:latin typeface="Calibri"/>
                <a:ea typeface="Calibri"/>
                <a:cs typeface="Times New Roman"/>
              </a:rPr>
              <a:t>reports from Kent, accounting for over </a:t>
            </a:r>
            <a:r>
              <a:rPr lang="en-GB" sz="2000" b="1" i="1" dirty="0" smtClean="0">
                <a:solidFill>
                  <a:srgbClr val="FF0000"/>
                </a:solidFill>
                <a:latin typeface="Calibri"/>
                <a:ea typeface="Calibri"/>
                <a:cs typeface="Times New Roman"/>
              </a:rPr>
              <a:t>£14.8 </a:t>
            </a:r>
            <a:r>
              <a:rPr lang="en-GB" sz="2000" b="1" i="1" dirty="0">
                <a:solidFill>
                  <a:srgbClr val="FF0000"/>
                </a:solidFill>
                <a:latin typeface="Calibri"/>
                <a:ea typeface="Calibri"/>
                <a:cs typeface="Times New Roman"/>
              </a:rPr>
              <a:t>million in losses</a:t>
            </a:r>
          </a:p>
          <a:p>
            <a:pPr>
              <a:spcAft>
                <a:spcPts val="0"/>
              </a:spcAft>
              <a:defRPr/>
            </a:pPr>
            <a:endParaRPr lang="en-GB" sz="2000" dirty="0">
              <a:solidFill>
                <a:srgbClr val="FF0000"/>
              </a:solidFill>
              <a:latin typeface="Calibri"/>
              <a:ea typeface="Calibri"/>
              <a:cs typeface="Times New Roman"/>
            </a:endParaRPr>
          </a:p>
          <a:p>
            <a:pPr>
              <a:spcAft>
                <a:spcPts val="0"/>
              </a:spcAft>
              <a:buFont typeface="Symbol"/>
              <a:buChar char=""/>
              <a:defRPr/>
            </a:pPr>
            <a:r>
              <a:rPr lang="en-GB" sz="2000" dirty="0">
                <a:solidFill>
                  <a:srgbClr val="577BBD"/>
                </a:solidFill>
                <a:latin typeface="Calibri"/>
                <a:ea typeface="Calibri"/>
                <a:cs typeface="Times New Roman"/>
              </a:rPr>
              <a:t>Business victims account for </a:t>
            </a:r>
            <a:r>
              <a:rPr lang="en-GB" sz="2000" dirty="0" smtClean="0">
                <a:solidFill>
                  <a:srgbClr val="577BBD"/>
                </a:solidFill>
                <a:latin typeface="Calibri"/>
                <a:ea typeface="Calibri"/>
                <a:cs typeface="Times New Roman"/>
              </a:rPr>
              <a:t>70% </a:t>
            </a:r>
            <a:r>
              <a:rPr lang="en-GB" sz="2000" dirty="0">
                <a:solidFill>
                  <a:srgbClr val="577BBD"/>
                </a:solidFill>
                <a:latin typeface="Calibri"/>
                <a:ea typeface="Calibri"/>
                <a:cs typeface="Times New Roman"/>
              </a:rPr>
              <a:t>of the reported crime </a:t>
            </a:r>
            <a:r>
              <a:rPr lang="en-GB" sz="2000" dirty="0" smtClean="0">
                <a:solidFill>
                  <a:srgbClr val="577BBD"/>
                </a:solidFill>
                <a:latin typeface="Calibri"/>
                <a:ea typeface="Calibri"/>
                <a:cs typeface="Times New Roman"/>
              </a:rPr>
              <a:t>above</a:t>
            </a:r>
          </a:p>
          <a:p>
            <a:pPr>
              <a:spcAft>
                <a:spcPts val="0"/>
              </a:spcAft>
              <a:buFont typeface="Symbol"/>
              <a:buChar char=""/>
              <a:defRPr/>
            </a:pPr>
            <a:endParaRPr lang="en-GB" sz="2000" dirty="0">
              <a:solidFill>
                <a:srgbClr val="577BBD"/>
              </a:solidFill>
              <a:latin typeface="Calibri"/>
              <a:ea typeface="Calibri"/>
              <a:cs typeface="Times New Roman"/>
            </a:endParaRPr>
          </a:p>
          <a:p>
            <a:pPr>
              <a:spcAft>
                <a:spcPts val="0"/>
              </a:spcAft>
              <a:buFont typeface="Symbol"/>
              <a:buChar char=""/>
              <a:defRPr/>
            </a:pPr>
            <a:r>
              <a:rPr lang="en-GB" sz="2000" dirty="0" smtClean="0">
                <a:solidFill>
                  <a:srgbClr val="577BBD"/>
                </a:solidFill>
                <a:latin typeface="Calibri"/>
                <a:ea typeface="Calibri"/>
                <a:cs typeface="Times New Roman"/>
              </a:rPr>
              <a:t>Individuals account for 29% of the reported crime above</a:t>
            </a:r>
            <a:endParaRPr lang="en-GB" sz="2000" dirty="0">
              <a:solidFill>
                <a:srgbClr val="577BBD"/>
              </a:solidFill>
              <a:latin typeface="Calibri"/>
              <a:ea typeface="Calibri"/>
              <a:cs typeface="Times New Roman"/>
            </a:endParaRPr>
          </a:p>
          <a:p>
            <a:pPr>
              <a:spcAft>
                <a:spcPts val="0"/>
              </a:spcAft>
              <a:buFont typeface="Symbol"/>
              <a:buChar char=""/>
              <a:defRPr/>
            </a:pPr>
            <a:endParaRPr lang="en-GB" sz="2000" dirty="0" smtClean="0">
              <a:solidFill>
                <a:srgbClr val="577BBD"/>
              </a:solidFill>
              <a:latin typeface="Calibri"/>
              <a:ea typeface="Calibri"/>
              <a:cs typeface="Times New Roman"/>
            </a:endParaRPr>
          </a:p>
          <a:p>
            <a:pPr>
              <a:spcAft>
                <a:spcPts val="0"/>
              </a:spcAft>
              <a:buFont typeface="Symbol"/>
              <a:buChar char=""/>
              <a:defRPr/>
            </a:pPr>
            <a:r>
              <a:rPr lang="en-GB" sz="2000" dirty="0" smtClean="0">
                <a:solidFill>
                  <a:srgbClr val="577BBD"/>
                </a:solidFill>
                <a:latin typeface="Calibri"/>
                <a:ea typeface="Calibri"/>
                <a:cs typeface="Times New Roman"/>
              </a:rPr>
              <a:t>Biggest </a:t>
            </a:r>
            <a:r>
              <a:rPr lang="en-GB" sz="2000" dirty="0">
                <a:solidFill>
                  <a:srgbClr val="577BBD"/>
                </a:solidFill>
                <a:latin typeface="Calibri"/>
                <a:ea typeface="Calibri"/>
                <a:cs typeface="Times New Roman"/>
              </a:rPr>
              <a:t>stand alone pure cyber crime is </a:t>
            </a:r>
            <a:r>
              <a:rPr lang="en-GB" sz="2000" dirty="0" smtClean="0">
                <a:solidFill>
                  <a:srgbClr val="577BBD"/>
                </a:solidFill>
                <a:latin typeface="Calibri"/>
                <a:ea typeface="Calibri"/>
                <a:cs typeface="Times New Roman"/>
              </a:rPr>
              <a:t>Ransomware</a:t>
            </a:r>
          </a:p>
          <a:p>
            <a:pPr>
              <a:spcAft>
                <a:spcPts val="0"/>
              </a:spcAft>
              <a:buFont typeface="Symbol"/>
              <a:buChar char=""/>
              <a:defRPr/>
            </a:pPr>
            <a:endParaRPr lang="en-GB" sz="2000" dirty="0">
              <a:solidFill>
                <a:srgbClr val="577BBD"/>
              </a:solidFill>
              <a:latin typeface="Calibri"/>
              <a:ea typeface="Calibri"/>
              <a:cs typeface="Times New Roman"/>
            </a:endParaRPr>
          </a:p>
          <a:p>
            <a:pPr marL="0" indent="0">
              <a:spcAft>
                <a:spcPts val="0"/>
              </a:spcAft>
              <a:buFontTx/>
              <a:buNone/>
              <a:defRPr/>
            </a:pPr>
            <a:endParaRPr lang="en-GB" sz="1800" dirty="0">
              <a:latin typeface="Calibri"/>
              <a:ea typeface="Calibri"/>
              <a:cs typeface="Times New Roman"/>
            </a:endParaRPr>
          </a:p>
          <a:p>
            <a:pPr>
              <a:defRPr/>
            </a:pPr>
            <a:endParaRPr lang="en-GB" sz="1600" dirty="0"/>
          </a:p>
        </p:txBody>
      </p:sp>
      <p:cxnSp>
        <p:nvCxnSpPr>
          <p:cNvPr id="5" name="Straight Connector 4"/>
          <p:cNvCxnSpPr>
            <a:stCxn id="4098" idx="1"/>
            <a:endCxn id="4098" idx="3"/>
          </p:cNvCxnSpPr>
          <p:nvPr/>
        </p:nvCxnSpPr>
        <p:spPr>
          <a:xfrm>
            <a:off x="457200" y="846138"/>
            <a:ext cx="8229600" cy="0"/>
          </a:xfrm>
          <a:prstGeom prst="line">
            <a:avLst/>
          </a:prstGeom>
          <a:ln w="57150">
            <a:solidFill>
              <a:srgbClr val="577B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834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3" descr="L:\MEDIA\Design\Projects\Collaboration\SCD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30163"/>
            <a:ext cx="53006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Public WIF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473200"/>
            <a:ext cx="6480175"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209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3" descr="L:\MEDIA\Design\Projects\Collaboration\SCD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30163"/>
            <a:ext cx="53006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6681" y="2204864"/>
            <a:ext cx="4883075" cy="3385542"/>
          </a:xfrm>
          <a:prstGeom prst="rect">
            <a:avLst/>
          </a:prstGeom>
        </p:spPr>
        <p:txBody>
          <a:bodyPr>
            <a:spAutoFit/>
          </a:bodyPr>
          <a:lstStyle/>
          <a:p>
            <a:pPr marL="285750" indent="-285750" fontAlgn="base">
              <a:spcBef>
                <a:spcPct val="0"/>
              </a:spcBef>
              <a:spcAft>
                <a:spcPct val="0"/>
              </a:spcAft>
              <a:buFont typeface="Arial" panose="020B0604020202020204" pitchFamily="34" charset="0"/>
              <a:buChar char="•"/>
              <a:defRPr/>
            </a:pPr>
            <a:r>
              <a:rPr lang="en-GB" dirty="0">
                <a:solidFill>
                  <a:srgbClr val="577BBD"/>
                </a:solidFill>
                <a:latin typeface="Calibri" panose="020F0502020204030204" pitchFamily="34" charset="0"/>
                <a:cs typeface="Arial" panose="020B0604020202020204" pitchFamily="34" charset="0"/>
              </a:rPr>
              <a:t>Any device connected to a Wi-Fi hotspot can view traffic sent &amp; received by everyone else? </a:t>
            </a:r>
          </a:p>
          <a:p>
            <a:pPr marL="285750" indent="-285750" fontAlgn="base">
              <a:spcBef>
                <a:spcPct val="0"/>
              </a:spcBef>
              <a:spcAft>
                <a:spcPct val="0"/>
              </a:spcAft>
              <a:buFont typeface="Arial" panose="020B0604020202020204" pitchFamily="34" charset="0"/>
              <a:buChar char="•"/>
              <a:defRPr/>
            </a:pPr>
            <a:endParaRPr lang="en-GB" dirty="0">
              <a:solidFill>
                <a:srgbClr val="577BBD"/>
              </a:solidFill>
              <a:latin typeface="Calibri" panose="020F050202020403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defRPr/>
            </a:pPr>
            <a:r>
              <a:rPr lang="en-GB" dirty="0">
                <a:solidFill>
                  <a:srgbClr val="577BBD"/>
                </a:solidFill>
                <a:latin typeface="Calibri" panose="020F0502020204030204" pitchFamily="34" charset="0"/>
                <a:cs typeface="Arial" panose="020B0604020202020204" pitchFamily="34" charset="0"/>
              </a:rPr>
              <a:t>A malicious hacker could sit in a coffee shop and carry out all manner of attacks to intercept data as unsuspecting customers access online banking or chat on social media </a:t>
            </a:r>
          </a:p>
          <a:p>
            <a:pPr fontAlgn="base">
              <a:spcBef>
                <a:spcPct val="0"/>
              </a:spcBef>
              <a:spcAft>
                <a:spcPct val="0"/>
              </a:spcAft>
              <a:defRPr/>
            </a:pPr>
            <a:endParaRPr lang="en-GB" dirty="0">
              <a:solidFill>
                <a:srgbClr val="577BBD"/>
              </a:solidFill>
              <a:latin typeface="Calibri" panose="020F050202020403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defRPr/>
            </a:pPr>
            <a:r>
              <a:rPr lang="en-GB" dirty="0">
                <a:solidFill>
                  <a:srgbClr val="577BBD"/>
                </a:solidFill>
                <a:latin typeface="Calibri" panose="020F0502020204030204" pitchFamily="34" charset="0"/>
                <a:cs typeface="Arial" panose="020B0604020202020204" pitchFamily="34" charset="0"/>
              </a:rPr>
              <a:t>Enterprising criminals can even set up their own hotspots with the primary goal of capturing personal data.</a:t>
            </a:r>
          </a:p>
          <a:p>
            <a:pPr algn="ctr" fontAlgn="base">
              <a:spcBef>
                <a:spcPct val="0"/>
              </a:spcBef>
              <a:spcAft>
                <a:spcPct val="0"/>
              </a:spcAft>
              <a:defRPr/>
            </a:pPr>
            <a:endParaRPr lang="en-US" sz="16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pitchFamily="34" charset="0"/>
            </a:endParaRPr>
          </a:p>
        </p:txBody>
      </p:sp>
      <p:sp>
        <p:nvSpPr>
          <p:cNvPr id="2" name="Rectangle 1"/>
          <p:cNvSpPr>
            <a:spLocks noChangeArrowheads="1"/>
          </p:cNvSpPr>
          <p:nvPr/>
        </p:nvSpPr>
        <p:spPr bwMode="auto">
          <a:xfrm>
            <a:off x="836613" y="1557338"/>
            <a:ext cx="4022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b="1" smtClean="0">
                <a:solidFill>
                  <a:srgbClr val="577BBD"/>
                </a:solidFill>
                <a:latin typeface="Calibri" pitchFamily="34" charset="0"/>
              </a:rPr>
              <a:t>Did you know…</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37200" y="476250"/>
            <a:ext cx="31686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9575" y="2997200"/>
            <a:ext cx="361315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818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676275" y="2420938"/>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dirty="0" smtClean="0">
                <a:solidFill>
                  <a:srgbClr val="577BBD"/>
                </a:solidFill>
                <a:latin typeface="Calibri" pitchFamily="34" charset="0"/>
              </a:rPr>
              <a:t/>
            </a:r>
            <a:br>
              <a:rPr lang="en-GB" altLang="en-US" b="1" dirty="0" smtClean="0">
                <a:solidFill>
                  <a:srgbClr val="577BBD"/>
                </a:solidFill>
                <a:latin typeface="Calibri" pitchFamily="34" charset="0"/>
              </a:rPr>
            </a:br>
            <a:r>
              <a:rPr lang="en-GB" altLang="en-US" b="1" dirty="0" smtClean="0">
                <a:solidFill>
                  <a:srgbClr val="577BBD"/>
                </a:solidFill>
                <a:latin typeface="Calibri" pitchFamily="34" charset="0"/>
              </a:rPr>
              <a:t>How to protect yourself </a:t>
            </a:r>
          </a:p>
        </p:txBody>
      </p:sp>
      <p:pic>
        <p:nvPicPr>
          <p:cNvPr id="28675" name="Picture 13" descr="L:\MEDIA\Design\Projects\Collaboration\SCD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15888"/>
            <a:ext cx="88201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923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66750" y="1773238"/>
            <a:ext cx="705643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SzPct val="100000"/>
            </a:pPr>
            <a:r>
              <a:rPr lang="en-GB" altLang="en-US" sz="1800" u="sng">
                <a:solidFill>
                  <a:srgbClr val="577BBD"/>
                </a:solidFill>
                <a:latin typeface="Calibri" pitchFamily="34" charset="0"/>
                <a:sym typeface="Helvetica" pitchFamily="34" charset="0"/>
              </a:rPr>
              <a:t>Download software updates </a:t>
            </a:r>
          </a:p>
          <a:p>
            <a:pPr eaLnBrk="1" hangingPunct="1">
              <a:buSzPct val="100000"/>
            </a:pPr>
            <a:r>
              <a:rPr lang="en-GB" altLang="en-US" sz="1800">
                <a:solidFill>
                  <a:srgbClr val="577BBD"/>
                </a:solidFill>
                <a:latin typeface="Calibri" pitchFamily="34" charset="0"/>
                <a:sym typeface="Helvetica" pitchFamily="34" charset="0"/>
              </a:rPr>
              <a:t>Download software and app updates as soon as they appear. They contain vital security upgrades that keep your devices and business information safe. </a:t>
            </a:r>
          </a:p>
          <a:p>
            <a:pPr eaLnBrk="1" hangingPunct="1">
              <a:buSzPct val="100000"/>
            </a:pPr>
            <a:r>
              <a:rPr lang="en-GB" altLang="en-US" sz="1800">
                <a:solidFill>
                  <a:srgbClr val="577BBD"/>
                </a:solidFill>
                <a:latin typeface="Calibri" pitchFamily="34" charset="0"/>
                <a:sym typeface="Helvetica" pitchFamily="34" charset="0"/>
              </a:rPr>
              <a:t> </a:t>
            </a:r>
          </a:p>
          <a:p>
            <a:pPr eaLnBrk="1" hangingPunct="1">
              <a:buSzPct val="100000"/>
            </a:pPr>
            <a:r>
              <a:rPr lang="en-GB" altLang="en-US" sz="1800" u="sng">
                <a:solidFill>
                  <a:srgbClr val="577BBD"/>
                </a:solidFill>
                <a:latin typeface="Calibri" pitchFamily="34" charset="0"/>
                <a:sym typeface="Helvetica" pitchFamily="34" charset="0"/>
              </a:rPr>
              <a:t>Use strong passwords </a:t>
            </a:r>
          </a:p>
          <a:p>
            <a:pPr eaLnBrk="1" hangingPunct="1">
              <a:buSzPct val="100000"/>
            </a:pPr>
            <a:r>
              <a:rPr lang="en-GB" altLang="en-US" sz="1800">
                <a:solidFill>
                  <a:srgbClr val="577BBD"/>
                </a:solidFill>
                <a:latin typeface="Calibri" pitchFamily="34" charset="0"/>
                <a:sym typeface="Helvetica" pitchFamily="34" charset="0"/>
              </a:rPr>
              <a:t>Use strong passwords made up of at least three random words. Using lower and upper case letters, numbers and symbols this will make your passwords even stronger. Don’t post password answers on social media – pets names etc. And always change default password/PIN settings.</a:t>
            </a:r>
          </a:p>
          <a:p>
            <a:pPr eaLnBrk="1" hangingPunct="1">
              <a:buSzPct val="100000"/>
            </a:pPr>
            <a:r>
              <a:rPr lang="en-GB" altLang="en-US" sz="1800">
                <a:solidFill>
                  <a:srgbClr val="577BBD"/>
                </a:solidFill>
                <a:latin typeface="Calibri" pitchFamily="34" charset="0"/>
                <a:sym typeface="Helvetica" pitchFamily="34" charset="0"/>
              </a:rPr>
              <a:t> </a:t>
            </a:r>
          </a:p>
          <a:p>
            <a:pPr eaLnBrk="1" hangingPunct="1">
              <a:buSzPct val="100000"/>
            </a:pPr>
            <a:r>
              <a:rPr lang="en-GB" altLang="en-US" sz="1800" u="sng">
                <a:solidFill>
                  <a:srgbClr val="577BBD"/>
                </a:solidFill>
                <a:latin typeface="Calibri" pitchFamily="34" charset="0"/>
                <a:sym typeface="Helvetica" pitchFamily="34" charset="0"/>
              </a:rPr>
              <a:t>Delete suspicious emails </a:t>
            </a:r>
          </a:p>
          <a:p>
            <a:pPr eaLnBrk="1" hangingPunct="1">
              <a:buSzPct val="100000"/>
            </a:pPr>
            <a:r>
              <a:rPr lang="en-GB" altLang="en-US" sz="1800">
                <a:solidFill>
                  <a:srgbClr val="577BBD"/>
                </a:solidFill>
                <a:latin typeface="Calibri" pitchFamily="34" charset="0"/>
                <a:sym typeface="Helvetica" pitchFamily="34" charset="0"/>
              </a:rPr>
              <a:t>Delete suspicious emails as they may contain fraudulent requests for information or links to viruses. </a:t>
            </a:r>
          </a:p>
        </p:txBody>
      </p:sp>
      <p:pic>
        <p:nvPicPr>
          <p:cNvPr id="35843" name="Picture 13" descr="L:\MEDIA\Design\Projects\Collaboration\SCD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15888"/>
            <a:ext cx="88201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238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anim calcmode="lin" valueType="num">
                                      <p:cBhvr>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9750" y="1844675"/>
            <a:ext cx="72009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SzPct val="100000"/>
            </a:pPr>
            <a:r>
              <a:rPr lang="en-GB" altLang="en-US" sz="1800" u="sng">
                <a:solidFill>
                  <a:srgbClr val="577BBD"/>
                </a:solidFill>
                <a:latin typeface="Calibri" pitchFamily="34" charset="0"/>
                <a:sym typeface="Helvetica" pitchFamily="34" charset="0"/>
              </a:rPr>
              <a:t>Use anti-virus software </a:t>
            </a:r>
          </a:p>
          <a:p>
            <a:pPr eaLnBrk="1" hangingPunct="1">
              <a:buSzPct val="100000"/>
            </a:pPr>
            <a:r>
              <a:rPr lang="en-GB" altLang="en-US" sz="1800">
                <a:solidFill>
                  <a:srgbClr val="577BBD"/>
                </a:solidFill>
                <a:latin typeface="Calibri" pitchFamily="34" charset="0"/>
                <a:sym typeface="Helvetica" pitchFamily="34" charset="0"/>
              </a:rPr>
              <a:t>Your computers, tablets and smartphones can easily become infected by small pieces of software known as viruses or malware. Install creditable internet security software like anti-virus on all your devices to help prevent infection. </a:t>
            </a:r>
            <a:r>
              <a:rPr lang="en-GB" altLang="en-US" sz="1800" b="1">
                <a:solidFill>
                  <a:srgbClr val="577BBD"/>
                </a:solidFill>
                <a:latin typeface="Calibri" pitchFamily="34" charset="0"/>
                <a:sym typeface="Helvetica" pitchFamily="34" charset="0"/>
              </a:rPr>
              <a:t>And remember to switch it on! </a:t>
            </a:r>
          </a:p>
          <a:p>
            <a:pPr eaLnBrk="1" hangingPunct="1">
              <a:buSzPct val="100000"/>
            </a:pPr>
            <a:endParaRPr lang="en-GB" altLang="en-US" sz="1800" u="sng">
              <a:solidFill>
                <a:srgbClr val="577BBD"/>
              </a:solidFill>
              <a:latin typeface="Calibri" pitchFamily="34" charset="0"/>
              <a:sym typeface="Helvetica" pitchFamily="34" charset="0"/>
            </a:endParaRPr>
          </a:p>
          <a:p>
            <a:pPr eaLnBrk="1" hangingPunct="1">
              <a:buSzPct val="100000"/>
            </a:pPr>
            <a:r>
              <a:rPr lang="en-GB" altLang="en-US" sz="1800" u="sng">
                <a:solidFill>
                  <a:srgbClr val="577BBD"/>
                </a:solidFill>
                <a:latin typeface="Calibri" pitchFamily="34" charset="0"/>
                <a:sym typeface="Helvetica" pitchFamily="34" charset="0"/>
              </a:rPr>
              <a:t>Be Aware</a:t>
            </a:r>
          </a:p>
          <a:p>
            <a:pPr eaLnBrk="1" hangingPunct="1">
              <a:buSzPct val="100000"/>
            </a:pPr>
            <a:r>
              <a:rPr lang="en-GB" altLang="en-US" sz="1800">
                <a:solidFill>
                  <a:srgbClr val="577BBD"/>
                </a:solidFill>
                <a:latin typeface="Calibri" pitchFamily="34" charset="0"/>
                <a:sym typeface="Helvetica" pitchFamily="34" charset="0"/>
              </a:rPr>
              <a:t>Knowledge of Cyber Crime and the threats that you face, can massively reduce you becoming a victim</a:t>
            </a:r>
          </a:p>
          <a:p>
            <a:pPr eaLnBrk="1" hangingPunct="1">
              <a:buSzPct val="100000"/>
            </a:pPr>
            <a:endParaRPr lang="en-GB" altLang="en-US" sz="1800">
              <a:solidFill>
                <a:srgbClr val="577BBD"/>
              </a:solidFill>
              <a:latin typeface="Calibri" pitchFamily="34" charset="0"/>
              <a:sym typeface="Helvetica" pitchFamily="34" charset="0"/>
            </a:endParaRPr>
          </a:p>
          <a:p>
            <a:pPr eaLnBrk="1" hangingPunct="1">
              <a:buSzPct val="100000"/>
            </a:pPr>
            <a:r>
              <a:rPr lang="en-GB" altLang="en-US" sz="1800" u="sng">
                <a:solidFill>
                  <a:srgbClr val="577BBD"/>
                </a:solidFill>
                <a:latin typeface="Calibri" pitchFamily="34" charset="0"/>
                <a:sym typeface="Helvetica" pitchFamily="34" charset="0"/>
              </a:rPr>
              <a:t>VPN’s</a:t>
            </a:r>
          </a:p>
          <a:p>
            <a:pPr eaLnBrk="1" hangingPunct="1">
              <a:buSzPct val="100000"/>
            </a:pPr>
            <a:r>
              <a:rPr lang="en-GB" altLang="en-US" sz="1800">
                <a:solidFill>
                  <a:srgbClr val="577BBD"/>
                </a:solidFill>
                <a:latin typeface="Calibri" pitchFamily="34" charset="0"/>
                <a:sym typeface="Helvetica" pitchFamily="34" charset="0"/>
              </a:rPr>
              <a:t>Don’t use public WIFI, if you choose to use it, consider using a VPN or just use 3/4G</a:t>
            </a:r>
          </a:p>
        </p:txBody>
      </p:sp>
      <p:pic>
        <p:nvPicPr>
          <p:cNvPr id="36867" name="Picture 13" descr="L:\MEDIA\Design\Projects\Collaboration\SCD 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15888"/>
            <a:ext cx="88201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377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7950" y="1052513"/>
            <a:ext cx="8928100" cy="5184775"/>
          </a:xfrm>
          <a:prstGeom prst="round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anchor="ctr"/>
          <a:lstStyle/>
          <a:p>
            <a:pPr>
              <a:defRPr/>
            </a:pPr>
            <a:endParaRPr lang="en-GB" dirty="0">
              <a:solidFill>
                <a:prstClr val="black"/>
              </a:solidFill>
            </a:endParaRPr>
          </a:p>
          <a:p>
            <a:pPr>
              <a:defRPr/>
            </a:pPr>
            <a:r>
              <a:rPr lang="en-GB" sz="2000" dirty="0">
                <a:solidFill>
                  <a:schemeClr val="tx2">
                    <a:lumMod val="60000"/>
                    <a:lumOff val="40000"/>
                  </a:schemeClr>
                </a:solidFill>
                <a:latin typeface="Calibri" panose="020F0502020204030204" pitchFamily="34" charset="0"/>
              </a:rPr>
              <a:t>Action Fraud – </a:t>
            </a:r>
            <a:r>
              <a:rPr lang="en-GB" sz="2000" b="1" dirty="0">
                <a:solidFill>
                  <a:schemeClr val="tx2">
                    <a:lumMod val="60000"/>
                    <a:lumOff val="40000"/>
                  </a:schemeClr>
                </a:solidFill>
                <a:latin typeface="Calibri" panose="020F0502020204030204" pitchFamily="34" charset="0"/>
              </a:rPr>
              <a:t>0300 123 2040 </a:t>
            </a:r>
          </a:p>
          <a:p>
            <a:pPr>
              <a:defRPr/>
            </a:pPr>
            <a:endParaRPr lang="en-GB" sz="2000" dirty="0">
              <a:solidFill>
                <a:schemeClr val="tx2">
                  <a:lumMod val="60000"/>
                  <a:lumOff val="40000"/>
                </a:schemeClr>
              </a:solidFill>
              <a:latin typeface="Calibri" panose="020F0502020204030204" pitchFamily="34" charset="0"/>
            </a:endParaRPr>
          </a:p>
          <a:p>
            <a:pPr>
              <a:defRPr/>
            </a:pPr>
            <a:r>
              <a:rPr lang="en-GB" sz="2000" b="1" dirty="0">
                <a:solidFill>
                  <a:schemeClr val="tx2">
                    <a:lumMod val="60000"/>
                    <a:lumOff val="40000"/>
                  </a:schemeClr>
                </a:solidFill>
                <a:latin typeface="Calibri" panose="020F0502020204030204" pitchFamily="34" charset="0"/>
              </a:rPr>
              <a:t>Reporting a live cyber attack:</a:t>
            </a:r>
          </a:p>
          <a:p>
            <a:pPr>
              <a:defRPr/>
            </a:pPr>
            <a:r>
              <a:rPr lang="en-GB" sz="2000" dirty="0">
                <a:solidFill>
                  <a:schemeClr val="tx2">
                    <a:lumMod val="60000"/>
                    <a:lumOff val="40000"/>
                  </a:schemeClr>
                </a:solidFill>
                <a:latin typeface="Calibri" panose="020F0502020204030204" pitchFamily="34" charset="0"/>
              </a:rPr>
              <a:t>If you represent a business, charity or other organisation which is currently suffering a live cyber attack and data is potentially at risk, please call 0300 123 2040. This service is available 24 hours a day to report and get advice on what to do next. Please note, if you are member of the public you must report to us through our core opening hours or online.</a:t>
            </a:r>
          </a:p>
          <a:p>
            <a:pPr>
              <a:defRPr/>
            </a:pPr>
            <a:endParaRPr lang="en-GB" sz="2000" b="1" dirty="0">
              <a:solidFill>
                <a:schemeClr val="tx2">
                  <a:lumMod val="60000"/>
                  <a:lumOff val="40000"/>
                </a:schemeClr>
              </a:solidFill>
              <a:latin typeface="Calibri" panose="020F0502020204030204" pitchFamily="34" charset="0"/>
            </a:endParaRPr>
          </a:p>
          <a:p>
            <a:pPr>
              <a:defRPr/>
            </a:pPr>
            <a:r>
              <a:rPr lang="en-GB" sz="2000" b="1" dirty="0">
                <a:solidFill>
                  <a:schemeClr val="tx2">
                    <a:lumMod val="60000"/>
                    <a:lumOff val="40000"/>
                  </a:schemeClr>
                </a:solidFill>
                <a:latin typeface="Calibri" panose="020F0502020204030204" pitchFamily="34" charset="0"/>
              </a:rPr>
              <a:t>Urgent Incidents </a:t>
            </a:r>
            <a:r>
              <a:rPr lang="en-GB" sz="2000" dirty="0">
                <a:solidFill>
                  <a:schemeClr val="tx2">
                    <a:lumMod val="60000"/>
                    <a:lumOff val="40000"/>
                  </a:schemeClr>
                </a:solidFill>
                <a:latin typeface="Calibri" panose="020F0502020204030204" pitchFamily="34" charset="0"/>
              </a:rPr>
              <a:t>– </a:t>
            </a:r>
            <a:r>
              <a:rPr lang="en-GB" sz="2000" b="1" dirty="0">
                <a:solidFill>
                  <a:schemeClr val="tx2">
                    <a:lumMod val="60000"/>
                    <a:lumOff val="40000"/>
                  </a:schemeClr>
                </a:solidFill>
                <a:latin typeface="Calibri" panose="020F0502020204030204" pitchFamily="34" charset="0"/>
              </a:rPr>
              <a:t>999</a:t>
            </a:r>
            <a:r>
              <a:rPr lang="en-GB" sz="2000" dirty="0">
                <a:solidFill>
                  <a:schemeClr val="tx2">
                    <a:lumMod val="60000"/>
                    <a:lumOff val="40000"/>
                  </a:schemeClr>
                </a:solidFill>
                <a:latin typeface="Calibri" panose="020F0502020204030204" pitchFamily="34" charset="0"/>
              </a:rPr>
              <a:t> or </a:t>
            </a:r>
            <a:r>
              <a:rPr lang="en-GB" sz="2000" b="1" dirty="0">
                <a:solidFill>
                  <a:schemeClr val="tx2">
                    <a:lumMod val="60000"/>
                    <a:lumOff val="40000"/>
                  </a:schemeClr>
                </a:solidFill>
                <a:latin typeface="Calibri" panose="020F0502020204030204" pitchFamily="34" charset="0"/>
              </a:rPr>
              <a:t>101</a:t>
            </a:r>
            <a:r>
              <a:rPr lang="en-GB" sz="2000" dirty="0">
                <a:solidFill>
                  <a:schemeClr val="tx2">
                    <a:lumMod val="60000"/>
                    <a:lumOff val="40000"/>
                  </a:schemeClr>
                </a:solidFill>
                <a:latin typeface="Calibri" panose="020F0502020204030204" pitchFamily="34" charset="0"/>
              </a:rPr>
              <a:t> (local Force response)</a:t>
            </a:r>
          </a:p>
          <a:p>
            <a:pPr>
              <a:defRPr/>
            </a:pPr>
            <a:endParaRPr lang="en-GB" sz="2000" dirty="0">
              <a:solidFill>
                <a:schemeClr val="tx2">
                  <a:lumMod val="60000"/>
                  <a:lumOff val="40000"/>
                </a:schemeClr>
              </a:solidFill>
              <a:latin typeface="Calibri" panose="020F0502020204030204" pitchFamily="34" charset="0"/>
            </a:endParaRPr>
          </a:p>
          <a:p>
            <a:pPr>
              <a:defRPr/>
            </a:pPr>
            <a:r>
              <a:rPr lang="en-GB" sz="2000" dirty="0">
                <a:solidFill>
                  <a:schemeClr val="tx2">
                    <a:lumMod val="60000"/>
                    <a:lumOff val="40000"/>
                  </a:schemeClr>
                </a:solidFill>
                <a:latin typeface="Calibri" panose="020F0502020204030204" pitchFamily="34" charset="0"/>
              </a:rPr>
              <a:t>Non urgent incidents – </a:t>
            </a:r>
            <a:r>
              <a:rPr lang="en-GB" sz="2000" b="1" dirty="0">
                <a:solidFill>
                  <a:schemeClr val="tx2">
                    <a:lumMod val="60000"/>
                    <a:lumOff val="40000"/>
                  </a:schemeClr>
                </a:solidFill>
                <a:latin typeface="Calibri" panose="020F0502020204030204" pitchFamily="34" charset="0"/>
              </a:rPr>
              <a:t>101</a:t>
            </a:r>
            <a:r>
              <a:rPr lang="en-GB" sz="2000" dirty="0">
                <a:solidFill>
                  <a:schemeClr val="tx2">
                    <a:lumMod val="60000"/>
                    <a:lumOff val="40000"/>
                  </a:schemeClr>
                </a:solidFill>
                <a:latin typeface="Calibri" panose="020F0502020204030204" pitchFamily="34" charset="0"/>
              </a:rPr>
              <a:t> (in office hours local cybercrime unit)/ </a:t>
            </a:r>
            <a:r>
              <a:rPr lang="en-GB" sz="2000" b="1" dirty="0">
                <a:solidFill>
                  <a:schemeClr val="tx2">
                    <a:lumMod val="60000"/>
                    <a:lumOff val="40000"/>
                  </a:schemeClr>
                </a:solidFill>
                <a:latin typeface="Calibri" panose="020F0502020204030204" pitchFamily="34" charset="0"/>
              </a:rPr>
              <a:t>Action Fraud</a:t>
            </a:r>
          </a:p>
        </p:txBody>
      </p:sp>
      <p:pic>
        <p:nvPicPr>
          <p:cNvPr id="38915" name="Picture 19" descr="ActionFra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725" y="1268413"/>
            <a:ext cx="31797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50825" y="187325"/>
            <a:ext cx="6807200" cy="461963"/>
          </a:xfrm>
          <a:prstGeom prst="rect">
            <a:avLst/>
          </a:prstGeom>
          <a:noFill/>
        </p:spPr>
        <p:txBody>
          <a:bodyPr wrap="none">
            <a:spAutoFit/>
          </a:bodyPr>
          <a:lstStyle/>
          <a:p>
            <a:pPr>
              <a:defRPr/>
            </a:pPr>
            <a:r>
              <a:rPr lang="en-GB" b="1" dirty="0">
                <a:solidFill>
                  <a:schemeClr val="tx2">
                    <a:lumMod val="60000"/>
                    <a:lumOff val="40000"/>
                  </a:schemeClr>
                </a:solidFill>
                <a:latin typeface="Calibri" panose="020F0502020204030204" pitchFamily="34" charset="0"/>
                <a:ea typeface="Segoe UI Black" panose="020B0A02040204020203" pitchFamily="34" charset="0"/>
                <a:cs typeface="Segoe UI Black" panose="020B0A02040204020203" pitchFamily="34" charset="0"/>
              </a:rPr>
              <a:t>What happens if I become a victim of cybercrime?</a:t>
            </a:r>
            <a:endParaRPr lang="en-GB" dirty="0">
              <a:solidFill>
                <a:schemeClr val="tx2">
                  <a:lumMod val="60000"/>
                  <a:lumOff val="40000"/>
                </a:schemeClr>
              </a:solidFill>
              <a:latin typeface="Calibri" panose="020F0502020204030204" pitchFamily="34" charset="0"/>
            </a:endParaRPr>
          </a:p>
        </p:txBody>
      </p:sp>
      <p:cxnSp>
        <p:nvCxnSpPr>
          <p:cNvPr id="7" name="Straight Connector 6"/>
          <p:cNvCxnSpPr/>
          <p:nvPr/>
        </p:nvCxnSpPr>
        <p:spPr>
          <a:xfrm>
            <a:off x="179388" y="765175"/>
            <a:ext cx="8785225"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282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323850" y="115888"/>
            <a:ext cx="5256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sz="4000" b="1">
                <a:solidFill>
                  <a:srgbClr val="577BBD"/>
                </a:solidFill>
                <a:latin typeface="Calibri" pitchFamily="34" charset="0"/>
              </a:rPr>
              <a:t>Useful Websites:</a:t>
            </a:r>
          </a:p>
        </p:txBody>
      </p:sp>
      <p:cxnSp>
        <p:nvCxnSpPr>
          <p:cNvPr id="4" name="Straight Connector 3"/>
          <p:cNvCxnSpPr/>
          <p:nvPr/>
        </p:nvCxnSpPr>
        <p:spPr>
          <a:xfrm>
            <a:off x="107950" y="820738"/>
            <a:ext cx="8856663" cy="0"/>
          </a:xfrm>
          <a:prstGeom prst="line">
            <a:avLst/>
          </a:prstGeom>
          <a:ln w="76200">
            <a:solidFill>
              <a:srgbClr val="577BB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5650" y="1268413"/>
            <a:ext cx="6102350" cy="3540125"/>
          </a:xfrm>
          <a:prstGeom prst="rect">
            <a:avLst/>
          </a:prstGeom>
          <a:noFill/>
        </p:spPr>
        <p:txBody>
          <a:bodyPr wrap="none">
            <a:spAutoFit/>
          </a:bodyPr>
          <a:lstStyle/>
          <a:p>
            <a:pPr>
              <a:defRPr/>
            </a:pPr>
            <a:r>
              <a:rPr lang="en-GB" altLang="en-US" sz="2000" b="1" dirty="0">
                <a:solidFill>
                  <a:srgbClr val="577BBD"/>
                </a:solidFill>
                <a:latin typeface="Calibri" panose="020F0502020204030204" pitchFamily="34" charset="0"/>
              </a:rPr>
              <a:t>National Cyber Security Centre:</a:t>
            </a:r>
            <a:endParaRPr lang="en-GB" sz="2000" b="1" dirty="0">
              <a:solidFill>
                <a:srgbClr val="577BBD"/>
              </a:solidFill>
              <a:latin typeface="Calibri" panose="020F0502020204030204" pitchFamily="34" charset="0"/>
              <a:hlinkClick r:id="rId2"/>
            </a:endParaRPr>
          </a:p>
          <a:p>
            <a:pPr marL="342900" indent="-342900">
              <a:buFont typeface="Arial" panose="020B0604020202020204" pitchFamily="34" charset="0"/>
              <a:buChar char="•"/>
              <a:defRPr/>
            </a:pPr>
            <a:r>
              <a:rPr lang="en-GB" b="1" dirty="0">
                <a:solidFill>
                  <a:srgbClr val="577BBD"/>
                </a:solidFill>
                <a:latin typeface="Calibri" panose="020F0502020204030204" pitchFamily="34" charset="0"/>
                <a:hlinkClick r:id="rId2"/>
              </a:rPr>
              <a:t>www.ncsc.gov.uk</a:t>
            </a:r>
          </a:p>
          <a:p>
            <a:pPr marL="342900" indent="-342900">
              <a:buFont typeface="Arial" panose="020B0604020202020204" pitchFamily="34" charset="0"/>
              <a:buChar char="•"/>
              <a:defRPr/>
            </a:pPr>
            <a:endParaRPr lang="en-GB" b="1" dirty="0">
              <a:solidFill>
                <a:srgbClr val="577BBD"/>
              </a:solidFill>
              <a:latin typeface="Calibri" panose="020F0502020204030204" pitchFamily="34" charset="0"/>
              <a:hlinkClick r:id="rId2"/>
            </a:endParaRPr>
          </a:p>
          <a:p>
            <a:pPr>
              <a:defRPr/>
            </a:pPr>
            <a:r>
              <a:rPr lang="en-GB" altLang="en-US" sz="2000" b="1" dirty="0">
                <a:solidFill>
                  <a:srgbClr val="577BBD"/>
                </a:solidFill>
                <a:latin typeface="Calibri" panose="020F0502020204030204" pitchFamily="34" charset="0"/>
              </a:rPr>
              <a:t>Online safety on all areas for everyone :</a:t>
            </a:r>
          </a:p>
          <a:p>
            <a:pPr marL="342900" indent="-342900">
              <a:buFont typeface="Arial" panose="020B0604020202020204" pitchFamily="34" charset="0"/>
              <a:buChar char="•"/>
              <a:defRPr/>
            </a:pPr>
            <a:r>
              <a:rPr lang="en-GB" b="1" dirty="0">
                <a:solidFill>
                  <a:srgbClr val="577BBD"/>
                </a:solidFill>
                <a:latin typeface="Calibri" panose="020F0502020204030204" pitchFamily="34" charset="0"/>
                <a:hlinkClick r:id="rId2"/>
              </a:rPr>
              <a:t>www.getsafeonline.org</a:t>
            </a:r>
            <a:endParaRPr lang="en-GB" b="1" dirty="0">
              <a:solidFill>
                <a:srgbClr val="577BBD"/>
              </a:solidFill>
              <a:latin typeface="Calibri" panose="020F0502020204030204" pitchFamily="34" charset="0"/>
            </a:endParaRPr>
          </a:p>
          <a:p>
            <a:pPr>
              <a:defRPr/>
            </a:pPr>
            <a:endParaRPr lang="en-GB" altLang="en-US" sz="2000" b="1" dirty="0">
              <a:solidFill>
                <a:srgbClr val="577BBD"/>
              </a:solidFill>
              <a:latin typeface="Calibri" panose="020F0502020204030204" pitchFamily="34" charset="0"/>
            </a:endParaRPr>
          </a:p>
          <a:p>
            <a:pPr>
              <a:defRPr/>
            </a:pPr>
            <a:r>
              <a:rPr lang="en-GB" altLang="en-US" sz="2000" b="1" dirty="0">
                <a:solidFill>
                  <a:srgbClr val="577BBD"/>
                </a:solidFill>
                <a:latin typeface="Calibri" panose="020F0502020204030204" pitchFamily="34" charset="0"/>
              </a:rPr>
              <a:t>General advice on Cyber Security for Business &amp; Public :</a:t>
            </a:r>
          </a:p>
          <a:p>
            <a:pPr marL="342900" indent="-342900">
              <a:buFont typeface="Arial" panose="020B0604020202020204" pitchFamily="34" charset="0"/>
              <a:buChar char="•"/>
              <a:defRPr/>
            </a:pPr>
            <a:r>
              <a:rPr lang="en-GB" b="1" dirty="0">
                <a:solidFill>
                  <a:srgbClr val="577BBD"/>
                </a:solidFill>
                <a:latin typeface="Calibri" panose="020F0502020204030204" pitchFamily="34" charset="0"/>
                <a:hlinkClick r:id="rId3"/>
              </a:rPr>
              <a:t>www.cyberaware.gov.uk</a:t>
            </a:r>
            <a:r>
              <a:rPr lang="en-GB" b="1" dirty="0">
                <a:solidFill>
                  <a:srgbClr val="577BBD"/>
                </a:solidFill>
                <a:latin typeface="Calibri" panose="020F0502020204030204" pitchFamily="34" charset="0"/>
              </a:rPr>
              <a:t> </a:t>
            </a:r>
          </a:p>
          <a:p>
            <a:pPr marL="342900" indent="-342900">
              <a:buFont typeface="Arial" panose="020B0604020202020204" pitchFamily="34" charset="0"/>
              <a:buChar char="•"/>
              <a:defRPr/>
            </a:pPr>
            <a:endParaRPr lang="en-GB" b="1" dirty="0">
              <a:solidFill>
                <a:srgbClr val="577BBD"/>
              </a:solidFill>
              <a:latin typeface="Calibri" panose="020F0502020204030204" pitchFamily="34" charset="0"/>
            </a:endParaRPr>
          </a:p>
          <a:p>
            <a:pPr marL="342900" indent="-342900">
              <a:buFont typeface="Arial" panose="020B0604020202020204" pitchFamily="34" charset="0"/>
              <a:buChar char="•"/>
              <a:defRPr/>
            </a:pPr>
            <a:endParaRPr lang="en-GB" b="1" dirty="0">
              <a:solidFill>
                <a:srgbClr val="577BBD"/>
              </a:solidFill>
              <a:latin typeface="Calibri" panose="020F0502020204030204" pitchFamily="34" charset="0"/>
            </a:endParaRPr>
          </a:p>
        </p:txBody>
      </p:sp>
    </p:spTree>
    <p:extLst>
      <p:ext uri="{BB962C8B-B14F-4D97-AF65-F5344CB8AC3E}">
        <p14:creationId xmlns:p14="http://schemas.microsoft.com/office/powerpoint/2010/main" val="29156057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07101-E035-4205-8A8A-3088F43E5CA0}" type="slidenum">
              <a:rPr lang="en-GB" altLang="en-US" smtClean="0">
                <a:solidFill>
                  <a:srgbClr val="003057"/>
                </a:solidFill>
                <a:latin typeface="Arial" charset="0"/>
                <a:cs typeface="Arial" charset="0"/>
              </a:rPr>
              <a:pPr eaLnBrk="1" hangingPunct="1"/>
              <a:t>37</a:t>
            </a:fld>
            <a:endParaRPr lang="en-GB" altLang="en-US" smtClean="0">
              <a:solidFill>
                <a:srgbClr val="003057"/>
              </a:solidFill>
              <a:latin typeface="Arial" charset="0"/>
              <a:cs typeface="Arial" charset="0"/>
            </a:endParaRPr>
          </a:p>
        </p:txBody>
      </p:sp>
      <p:sp>
        <p:nvSpPr>
          <p:cNvPr id="28675" name="TextBox 7"/>
          <p:cNvSpPr txBox="1">
            <a:spLocks noChangeArrowheads="1"/>
          </p:cNvSpPr>
          <p:nvPr/>
        </p:nvSpPr>
        <p:spPr bwMode="auto">
          <a:xfrm>
            <a:off x="250825" y="307975"/>
            <a:ext cx="79930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sz="2500" b="1">
                <a:solidFill>
                  <a:srgbClr val="577BBD"/>
                </a:solidFill>
                <a:latin typeface="Arial" charset="0"/>
                <a:cs typeface="Arial" charset="0"/>
              </a:rPr>
              <a:t>Checklist :</a:t>
            </a:r>
          </a:p>
        </p:txBody>
      </p:sp>
      <p:graphicFrame>
        <p:nvGraphicFramePr>
          <p:cNvPr id="4" name="Table 3"/>
          <p:cNvGraphicFramePr>
            <a:graphicFrameLocks noGrp="1"/>
          </p:cNvGraphicFramePr>
          <p:nvPr/>
        </p:nvGraphicFramePr>
        <p:xfrm>
          <a:off x="323850" y="836613"/>
          <a:ext cx="8207375" cy="5329239"/>
        </p:xfrm>
        <a:graphic>
          <a:graphicData uri="http://schemas.openxmlformats.org/drawingml/2006/table">
            <a:tbl>
              <a:tblPr firstRow="1" bandRow="1">
                <a:tableStyleId>{2D5ABB26-0587-4C30-8999-92F81FD0307C}</a:tableStyleId>
              </a:tblPr>
              <a:tblGrid>
                <a:gridCol w="710499">
                  <a:extLst>
                    <a:ext uri="{9D8B030D-6E8A-4147-A177-3AD203B41FA5}">
                      <a16:colId xmlns:a16="http://schemas.microsoft.com/office/drawing/2014/main" val="20000"/>
                    </a:ext>
                  </a:extLst>
                </a:gridCol>
                <a:gridCol w="7496876">
                  <a:extLst>
                    <a:ext uri="{9D8B030D-6E8A-4147-A177-3AD203B41FA5}">
                      <a16:colId xmlns:a16="http://schemas.microsoft.com/office/drawing/2014/main" val="20001"/>
                    </a:ext>
                  </a:extLst>
                </a:gridCol>
              </a:tblGrid>
              <a:tr h="469479">
                <a:tc>
                  <a:txBody>
                    <a:bodyPr/>
                    <a:lstStyle/>
                    <a:p>
                      <a:r>
                        <a:rPr lang="en-GB" sz="1800" dirty="0" smtClean="0">
                          <a:solidFill>
                            <a:srgbClr val="003057"/>
                          </a:solidFill>
                          <a:latin typeface="Arial" panose="020B0604020202020204" pitchFamily="34" charset="0"/>
                          <a:cs typeface="Arial" panose="020B0604020202020204" pitchFamily="34" charset="0"/>
                          <a:sym typeface="Wingdings" panose="05000000000000000000" pitchFamily="2" charset="2"/>
                        </a:rPr>
                        <a:t></a:t>
                      </a:r>
                      <a:endParaRPr lang="en-GB" sz="1800" dirty="0">
                        <a:solidFill>
                          <a:srgbClr val="003057"/>
                        </a:solidFill>
                        <a:latin typeface="Arial" panose="020B0604020202020204" pitchFamily="34" charset="0"/>
                        <a:cs typeface="Arial" panose="020B0604020202020204" pitchFamily="34" charset="0"/>
                      </a:endParaRPr>
                    </a:p>
                  </a:txBody>
                  <a:tcPr marL="91423" marR="91423" marT="45751" marB="45751"/>
                </a:tc>
                <a:tc>
                  <a:txBody>
                    <a:bodyPr/>
                    <a:lstStyle/>
                    <a:p>
                      <a:r>
                        <a:rPr lang="en-GB" sz="1600" dirty="0" smtClean="0">
                          <a:solidFill>
                            <a:srgbClr val="577BBD"/>
                          </a:solidFill>
                          <a:latin typeface="Arial" panose="020B0604020202020204" pitchFamily="34" charset="0"/>
                          <a:cs typeface="Arial" panose="020B0604020202020204" pitchFamily="34" charset="0"/>
                        </a:rPr>
                        <a:t>Check Op Systems</a:t>
                      </a:r>
                      <a:r>
                        <a:rPr lang="en-GB" sz="1600" baseline="0" dirty="0" smtClean="0">
                          <a:solidFill>
                            <a:srgbClr val="577BBD"/>
                          </a:solidFill>
                          <a:latin typeface="Arial" panose="020B0604020202020204" pitchFamily="34" charset="0"/>
                          <a:cs typeface="Arial" panose="020B0604020202020204" pitchFamily="34" charset="0"/>
                        </a:rPr>
                        <a:t> are supported and running the latest version</a:t>
                      </a:r>
                      <a:endParaRPr lang="en-GB" sz="1600" dirty="0">
                        <a:solidFill>
                          <a:srgbClr val="577BBD"/>
                        </a:solidFill>
                        <a:latin typeface="Arial" panose="020B0604020202020204" pitchFamily="34" charset="0"/>
                        <a:cs typeface="Arial" panose="020B0604020202020204" pitchFamily="34" charset="0"/>
                      </a:endParaRPr>
                    </a:p>
                  </a:txBody>
                  <a:tcPr marL="91423" marR="91423" marT="45751" marB="45751"/>
                </a:tc>
                <a:extLst>
                  <a:ext uri="{0D108BD9-81ED-4DB2-BD59-A6C34878D82A}">
                    <a16:rowId xmlns:a16="http://schemas.microsoft.com/office/drawing/2014/main" val="10000"/>
                  </a:ext>
                </a:extLst>
              </a:tr>
              <a:tr h="469479">
                <a:tc>
                  <a:txBody>
                    <a:bodyPr/>
                    <a:lstStyle/>
                    <a:p>
                      <a:r>
                        <a:rPr lang="en-GB" sz="1800" dirty="0" smtClean="0">
                          <a:solidFill>
                            <a:srgbClr val="003057"/>
                          </a:solidFill>
                          <a:latin typeface="Arial" panose="020B0604020202020204" pitchFamily="34" charset="0"/>
                          <a:cs typeface="Arial" panose="020B0604020202020204" pitchFamily="34" charset="0"/>
                          <a:sym typeface="Wingdings" panose="05000000000000000000" pitchFamily="2" charset="2"/>
                        </a:rPr>
                        <a:t></a:t>
                      </a:r>
                      <a:endParaRPr lang="en-GB" sz="1800" dirty="0">
                        <a:solidFill>
                          <a:srgbClr val="003057"/>
                        </a:solidFill>
                        <a:latin typeface="Arial" panose="020B0604020202020204" pitchFamily="34" charset="0"/>
                        <a:cs typeface="Arial" panose="020B0604020202020204" pitchFamily="34" charset="0"/>
                      </a:endParaRPr>
                    </a:p>
                  </a:txBody>
                  <a:tcPr marL="91423" marR="91423" marT="45751" marB="45751"/>
                </a:tc>
                <a:tc>
                  <a:txBody>
                    <a:bodyPr/>
                    <a:lstStyle/>
                    <a:p>
                      <a:r>
                        <a:rPr lang="en-GB" sz="1600" dirty="0" smtClean="0">
                          <a:solidFill>
                            <a:srgbClr val="577BBD"/>
                          </a:solidFill>
                          <a:latin typeface="Arial" panose="020B0604020202020204" pitchFamily="34" charset="0"/>
                          <a:cs typeface="Arial" panose="020B0604020202020204" pitchFamily="34" charset="0"/>
                        </a:rPr>
                        <a:t>Check</a:t>
                      </a:r>
                      <a:r>
                        <a:rPr lang="en-GB" sz="1600" baseline="0" dirty="0" smtClean="0">
                          <a:solidFill>
                            <a:srgbClr val="577BBD"/>
                          </a:solidFill>
                          <a:latin typeface="Arial" panose="020B0604020202020204" pitchFamily="34" charset="0"/>
                          <a:cs typeface="Arial" panose="020B0604020202020204" pitchFamily="34" charset="0"/>
                        </a:rPr>
                        <a:t> Firewalls, Antivirus, Antimalware and Antispyware installed and running</a:t>
                      </a:r>
                      <a:endParaRPr lang="en-GB" sz="1600" dirty="0">
                        <a:solidFill>
                          <a:srgbClr val="577BBD"/>
                        </a:solidFill>
                        <a:latin typeface="Arial" panose="020B0604020202020204" pitchFamily="34" charset="0"/>
                        <a:cs typeface="Arial" panose="020B0604020202020204" pitchFamily="34" charset="0"/>
                      </a:endParaRPr>
                    </a:p>
                  </a:txBody>
                  <a:tcPr marL="91423" marR="91423" marT="45751" marB="45751"/>
                </a:tc>
                <a:extLst>
                  <a:ext uri="{0D108BD9-81ED-4DB2-BD59-A6C34878D82A}">
                    <a16:rowId xmlns:a16="http://schemas.microsoft.com/office/drawing/2014/main" val="10001"/>
                  </a:ext>
                </a:extLst>
              </a:tr>
              <a:tr h="469479">
                <a:tc>
                  <a:txBody>
                    <a:bodyPr/>
                    <a:lstStyle/>
                    <a:p>
                      <a:r>
                        <a:rPr lang="en-GB" sz="1800" dirty="0" smtClean="0">
                          <a:solidFill>
                            <a:srgbClr val="003057"/>
                          </a:solidFill>
                          <a:latin typeface="Arial" panose="020B0604020202020204" pitchFamily="34" charset="0"/>
                          <a:cs typeface="Arial" panose="020B0604020202020204" pitchFamily="34" charset="0"/>
                          <a:sym typeface="Wingdings" panose="05000000000000000000" pitchFamily="2" charset="2"/>
                        </a:rPr>
                        <a:t></a:t>
                      </a:r>
                      <a:endParaRPr lang="en-GB" sz="1800" dirty="0">
                        <a:solidFill>
                          <a:srgbClr val="003057"/>
                        </a:solidFill>
                        <a:latin typeface="Arial" panose="020B0604020202020204" pitchFamily="34" charset="0"/>
                        <a:cs typeface="Arial" panose="020B0604020202020204" pitchFamily="34" charset="0"/>
                      </a:endParaRPr>
                    </a:p>
                  </a:txBody>
                  <a:tcPr marL="91423" marR="91423" marT="45751" marB="45751"/>
                </a:tc>
                <a:tc>
                  <a:txBody>
                    <a:bodyPr/>
                    <a:lstStyle/>
                    <a:p>
                      <a:pPr marL="0" indent="0"/>
                      <a:r>
                        <a:rPr lang="en-GB" sz="1600" dirty="0" smtClean="0">
                          <a:solidFill>
                            <a:srgbClr val="577BBD"/>
                          </a:solidFill>
                          <a:latin typeface="Arial" panose="020B0604020202020204" pitchFamily="34" charset="0"/>
                          <a:cs typeface="Arial" panose="020B0604020202020204" pitchFamily="34" charset="0"/>
                        </a:rPr>
                        <a:t>Check your passwords are secure enough</a:t>
                      </a:r>
                      <a:r>
                        <a:rPr lang="en-GB" sz="1600" baseline="0" dirty="0" smtClean="0">
                          <a:solidFill>
                            <a:srgbClr val="577BBD"/>
                          </a:solidFill>
                          <a:latin typeface="Arial" panose="020B0604020202020204" pitchFamily="34" charset="0"/>
                          <a:cs typeface="Arial" panose="020B0604020202020204" pitchFamily="34" charset="0"/>
                        </a:rPr>
                        <a:t> and not used across platforms</a:t>
                      </a:r>
                      <a:endParaRPr lang="en-GB" sz="1600" dirty="0">
                        <a:solidFill>
                          <a:srgbClr val="577BBD"/>
                        </a:solidFill>
                        <a:latin typeface="Arial" panose="020B0604020202020204" pitchFamily="34" charset="0"/>
                        <a:cs typeface="Arial" panose="020B0604020202020204" pitchFamily="34" charset="0"/>
                      </a:endParaRPr>
                    </a:p>
                  </a:txBody>
                  <a:tcPr marL="91423" marR="91423" marT="45751" marB="45751"/>
                </a:tc>
                <a:extLst>
                  <a:ext uri="{0D108BD9-81ED-4DB2-BD59-A6C34878D82A}">
                    <a16:rowId xmlns:a16="http://schemas.microsoft.com/office/drawing/2014/main" val="10002"/>
                  </a:ext>
                </a:extLst>
              </a:tr>
              <a:tr h="469479">
                <a:tc>
                  <a:txBody>
                    <a:bodyPr/>
                    <a:lstStyle/>
                    <a:p>
                      <a:r>
                        <a:rPr lang="en-GB" sz="1800" dirty="0" smtClean="0">
                          <a:solidFill>
                            <a:srgbClr val="003057"/>
                          </a:solidFill>
                          <a:latin typeface="Arial" panose="020B0604020202020204" pitchFamily="34" charset="0"/>
                          <a:cs typeface="Arial" panose="020B0604020202020204" pitchFamily="34" charset="0"/>
                          <a:sym typeface="Wingdings" panose="05000000000000000000" pitchFamily="2" charset="2"/>
                        </a:rPr>
                        <a:t></a:t>
                      </a:r>
                      <a:endParaRPr lang="en-GB" sz="1800" dirty="0">
                        <a:solidFill>
                          <a:srgbClr val="003057"/>
                        </a:solidFill>
                        <a:latin typeface="Arial" panose="020B0604020202020204" pitchFamily="34" charset="0"/>
                        <a:cs typeface="Arial" panose="020B0604020202020204" pitchFamily="34" charset="0"/>
                      </a:endParaRPr>
                    </a:p>
                  </a:txBody>
                  <a:tcPr marL="91423" marR="91423" marT="45751" marB="45751"/>
                </a:tc>
                <a:tc>
                  <a:txBody>
                    <a:bodyPr/>
                    <a:lstStyle/>
                    <a:p>
                      <a:r>
                        <a:rPr lang="en-GB" sz="1600" dirty="0" smtClean="0">
                          <a:solidFill>
                            <a:srgbClr val="577BBD"/>
                          </a:solidFill>
                          <a:latin typeface="Arial" panose="020B0604020202020204" pitchFamily="34" charset="0"/>
                          <a:cs typeface="Arial" panose="020B0604020202020204" pitchFamily="34" charset="0"/>
                        </a:rPr>
                        <a:t>Check your digital footprint</a:t>
                      </a:r>
                      <a:endParaRPr lang="en-GB" sz="1600" dirty="0">
                        <a:solidFill>
                          <a:srgbClr val="577BBD"/>
                        </a:solidFill>
                        <a:latin typeface="Arial" panose="020B0604020202020204" pitchFamily="34" charset="0"/>
                        <a:cs typeface="Arial" panose="020B0604020202020204" pitchFamily="34" charset="0"/>
                      </a:endParaRPr>
                    </a:p>
                  </a:txBody>
                  <a:tcPr marL="91423" marR="91423" marT="45751" marB="45751"/>
                </a:tc>
                <a:extLst>
                  <a:ext uri="{0D108BD9-81ED-4DB2-BD59-A6C34878D82A}">
                    <a16:rowId xmlns:a16="http://schemas.microsoft.com/office/drawing/2014/main" val="10003"/>
                  </a:ext>
                </a:extLst>
              </a:tr>
              <a:tr h="469479">
                <a:tc>
                  <a:txBody>
                    <a:bodyPr/>
                    <a:lstStyle/>
                    <a:p>
                      <a:r>
                        <a:rPr lang="en-GB" sz="1800" dirty="0" smtClean="0">
                          <a:solidFill>
                            <a:srgbClr val="003057"/>
                          </a:solidFill>
                          <a:latin typeface="Arial" panose="020B0604020202020204" pitchFamily="34" charset="0"/>
                          <a:cs typeface="Arial" panose="020B0604020202020204" pitchFamily="34" charset="0"/>
                          <a:sym typeface="Wingdings" panose="05000000000000000000" pitchFamily="2" charset="2"/>
                        </a:rPr>
                        <a:t></a:t>
                      </a:r>
                      <a:endParaRPr lang="en-GB" sz="1800" dirty="0">
                        <a:solidFill>
                          <a:srgbClr val="003057"/>
                        </a:solidFill>
                        <a:latin typeface="Arial" panose="020B0604020202020204" pitchFamily="34" charset="0"/>
                        <a:cs typeface="Arial" panose="020B0604020202020204" pitchFamily="34" charset="0"/>
                      </a:endParaRPr>
                    </a:p>
                  </a:txBody>
                  <a:tcPr marL="91423" marR="91423" marT="45751" marB="45751"/>
                </a:tc>
                <a:tc>
                  <a:txBody>
                    <a:bodyPr/>
                    <a:lstStyle/>
                    <a:p>
                      <a:r>
                        <a:rPr lang="en-GB" sz="1600" dirty="0" smtClean="0">
                          <a:solidFill>
                            <a:srgbClr val="577BBD"/>
                          </a:solidFill>
                          <a:latin typeface="Arial" panose="020B0604020202020204" pitchFamily="34" charset="0"/>
                          <a:cs typeface="Arial" panose="020B0604020202020204" pitchFamily="34" charset="0"/>
                        </a:rPr>
                        <a:t>Check UK</a:t>
                      </a:r>
                      <a:r>
                        <a:rPr lang="en-GB" sz="1600" baseline="0" dirty="0" smtClean="0">
                          <a:solidFill>
                            <a:srgbClr val="577BBD"/>
                          </a:solidFill>
                          <a:latin typeface="Arial" panose="020B0604020202020204" pitchFamily="34" charset="0"/>
                          <a:cs typeface="Arial" panose="020B0604020202020204" pitchFamily="34" charset="0"/>
                        </a:rPr>
                        <a:t> Phonebook &amp; 192.com for entries in your name – request removal</a:t>
                      </a:r>
                      <a:endParaRPr lang="en-GB" sz="1600" dirty="0">
                        <a:solidFill>
                          <a:srgbClr val="577BBD"/>
                        </a:solidFill>
                        <a:latin typeface="Arial" panose="020B0604020202020204" pitchFamily="34" charset="0"/>
                        <a:cs typeface="Arial" panose="020B0604020202020204" pitchFamily="34" charset="0"/>
                      </a:endParaRPr>
                    </a:p>
                  </a:txBody>
                  <a:tcPr marL="91423" marR="91423" marT="45751" marB="45751"/>
                </a:tc>
                <a:extLst>
                  <a:ext uri="{0D108BD9-81ED-4DB2-BD59-A6C34878D82A}">
                    <a16:rowId xmlns:a16="http://schemas.microsoft.com/office/drawing/2014/main" val="10004"/>
                  </a:ext>
                </a:extLst>
              </a:tr>
              <a:tr h="469479">
                <a:tc>
                  <a:txBody>
                    <a:bodyPr/>
                    <a:lstStyle/>
                    <a:p>
                      <a:r>
                        <a:rPr lang="en-GB" sz="1800" dirty="0" smtClean="0">
                          <a:solidFill>
                            <a:srgbClr val="003057"/>
                          </a:solidFill>
                          <a:latin typeface="Arial" panose="020B0604020202020204" pitchFamily="34" charset="0"/>
                          <a:cs typeface="Arial" panose="020B0604020202020204" pitchFamily="34" charset="0"/>
                          <a:sym typeface="Wingdings" panose="05000000000000000000" pitchFamily="2" charset="2"/>
                        </a:rPr>
                        <a:t></a:t>
                      </a:r>
                      <a:endParaRPr lang="en-GB" sz="1800" dirty="0">
                        <a:solidFill>
                          <a:srgbClr val="003057"/>
                        </a:solidFill>
                        <a:latin typeface="Arial" panose="020B0604020202020204" pitchFamily="34" charset="0"/>
                        <a:cs typeface="Arial" panose="020B0604020202020204" pitchFamily="34" charset="0"/>
                      </a:endParaRPr>
                    </a:p>
                  </a:txBody>
                  <a:tcPr marL="91423" marR="91423" marT="45751" marB="45751"/>
                </a:tc>
                <a:tc>
                  <a:txBody>
                    <a:bodyPr/>
                    <a:lstStyle/>
                    <a:p>
                      <a:r>
                        <a:rPr lang="en-GB" sz="1600" dirty="0" smtClean="0">
                          <a:solidFill>
                            <a:srgbClr val="577BBD"/>
                          </a:solidFill>
                          <a:latin typeface="Arial" panose="020B0604020202020204" pitchFamily="34" charset="0"/>
                          <a:cs typeface="Arial" panose="020B0604020202020204" pitchFamily="34" charset="0"/>
                        </a:rPr>
                        <a:t>Check your social media settings</a:t>
                      </a:r>
                      <a:endParaRPr lang="en-GB" sz="1600" dirty="0">
                        <a:solidFill>
                          <a:srgbClr val="577BBD"/>
                        </a:solidFill>
                        <a:latin typeface="Arial" panose="020B0604020202020204" pitchFamily="34" charset="0"/>
                        <a:cs typeface="Arial" panose="020B0604020202020204" pitchFamily="34" charset="0"/>
                      </a:endParaRPr>
                    </a:p>
                  </a:txBody>
                  <a:tcPr marL="91423" marR="91423" marT="45751" marB="45751"/>
                </a:tc>
                <a:extLst>
                  <a:ext uri="{0D108BD9-81ED-4DB2-BD59-A6C34878D82A}">
                    <a16:rowId xmlns:a16="http://schemas.microsoft.com/office/drawing/2014/main" val="10005"/>
                  </a:ext>
                </a:extLst>
              </a:tr>
              <a:tr h="469479">
                <a:tc>
                  <a:txBody>
                    <a:bodyPr/>
                    <a:lstStyle/>
                    <a:p>
                      <a:r>
                        <a:rPr lang="en-GB" sz="1800" dirty="0" smtClean="0">
                          <a:solidFill>
                            <a:srgbClr val="003057"/>
                          </a:solidFill>
                          <a:latin typeface="Arial" panose="020B0604020202020204" pitchFamily="34" charset="0"/>
                          <a:cs typeface="Arial" panose="020B0604020202020204" pitchFamily="34" charset="0"/>
                          <a:sym typeface="Wingdings" panose="05000000000000000000" pitchFamily="2" charset="2"/>
                        </a:rPr>
                        <a:t></a:t>
                      </a:r>
                      <a:endParaRPr lang="en-GB" sz="1800" dirty="0">
                        <a:solidFill>
                          <a:srgbClr val="003057"/>
                        </a:solidFill>
                        <a:latin typeface="Arial" panose="020B0604020202020204" pitchFamily="34" charset="0"/>
                        <a:cs typeface="Arial" panose="020B0604020202020204" pitchFamily="34" charset="0"/>
                      </a:endParaRPr>
                    </a:p>
                  </a:txBody>
                  <a:tcPr marL="91423" marR="91423" marT="45751" marB="45751"/>
                </a:tc>
                <a:tc>
                  <a:txBody>
                    <a:bodyPr/>
                    <a:lstStyle/>
                    <a:p>
                      <a:r>
                        <a:rPr lang="en-GB" sz="1600" dirty="0" smtClean="0">
                          <a:solidFill>
                            <a:srgbClr val="577BBD"/>
                          </a:solidFill>
                          <a:latin typeface="Arial" panose="020B0604020202020204" pitchFamily="34" charset="0"/>
                          <a:cs typeface="Arial" panose="020B0604020202020204" pitchFamily="34" charset="0"/>
                        </a:rPr>
                        <a:t>Check your email address with </a:t>
                      </a:r>
                      <a:r>
                        <a:rPr lang="en-GB" sz="1600" dirty="0" smtClean="0">
                          <a:solidFill>
                            <a:srgbClr val="577BBD"/>
                          </a:solidFill>
                          <a:latin typeface="Arial" panose="020B0604020202020204" pitchFamily="34" charset="0"/>
                          <a:cs typeface="Arial" panose="020B0604020202020204" pitchFamily="34" charset="0"/>
                          <a:hlinkClick r:id="rId2"/>
                        </a:rPr>
                        <a:t>www.haveibeenpwned.com</a:t>
                      </a:r>
                      <a:r>
                        <a:rPr lang="en-GB" sz="1600" dirty="0" smtClean="0">
                          <a:solidFill>
                            <a:srgbClr val="577BBD"/>
                          </a:solidFill>
                          <a:latin typeface="Arial" panose="020B0604020202020204" pitchFamily="34" charset="0"/>
                          <a:cs typeface="Arial" panose="020B0604020202020204" pitchFamily="34" charset="0"/>
                        </a:rPr>
                        <a:t> </a:t>
                      </a:r>
                      <a:endParaRPr lang="en-GB" sz="1600" dirty="0">
                        <a:solidFill>
                          <a:srgbClr val="577BBD"/>
                        </a:solidFill>
                        <a:latin typeface="Arial" panose="020B0604020202020204" pitchFamily="34" charset="0"/>
                        <a:cs typeface="Arial" panose="020B0604020202020204" pitchFamily="34" charset="0"/>
                      </a:endParaRPr>
                    </a:p>
                  </a:txBody>
                  <a:tcPr marL="91423" marR="91423" marT="45751" marB="45751"/>
                </a:tc>
                <a:extLst>
                  <a:ext uri="{0D108BD9-81ED-4DB2-BD59-A6C34878D82A}">
                    <a16:rowId xmlns:a16="http://schemas.microsoft.com/office/drawing/2014/main" val="10006"/>
                  </a:ext>
                </a:extLst>
              </a:tr>
              <a:tr h="469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3057"/>
                          </a:solidFill>
                          <a:latin typeface="Arial" panose="020B0604020202020204" pitchFamily="34" charset="0"/>
                          <a:cs typeface="Arial" panose="020B0604020202020204" pitchFamily="34" charset="0"/>
                          <a:sym typeface="Wingdings" panose="05000000000000000000" pitchFamily="2" charset="2"/>
                        </a:rPr>
                        <a:t></a:t>
                      </a:r>
                      <a:endParaRPr lang="en-GB" sz="1800" dirty="0" smtClean="0">
                        <a:solidFill>
                          <a:srgbClr val="003057"/>
                        </a:solidFill>
                        <a:latin typeface="Arial" panose="020B0604020202020204" pitchFamily="34" charset="0"/>
                        <a:cs typeface="Arial" panose="020B0604020202020204" pitchFamily="34" charset="0"/>
                      </a:endParaRPr>
                    </a:p>
                  </a:txBody>
                  <a:tcPr marL="91423" marR="91423" marT="45751" marB="45751"/>
                </a:tc>
                <a:tc>
                  <a:txBody>
                    <a:bodyPr/>
                    <a:lstStyle/>
                    <a:p>
                      <a:r>
                        <a:rPr lang="en-GB" sz="1600" dirty="0" smtClean="0">
                          <a:solidFill>
                            <a:srgbClr val="577BBD"/>
                          </a:solidFill>
                          <a:latin typeface="Arial" panose="020B0604020202020204" pitchFamily="34" charset="0"/>
                          <a:cs typeface="Arial" panose="020B0604020202020204" pitchFamily="34" charset="0"/>
                        </a:rPr>
                        <a:t>Ensure your home router has a password set, if the original default, change it</a:t>
                      </a:r>
                      <a:endParaRPr lang="en-GB" sz="1600" dirty="0">
                        <a:solidFill>
                          <a:srgbClr val="577BBD"/>
                        </a:solidFill>
                        <a:latin typeface="Arial" panose="020B0604020202020204" pitchFamily="34" charset="0"/>
                        <a:cs typeface="Arial" panose="020B0604020202020204" pitchFamily="34" charset="0"/>
                      </a:endParaRPr>
                    </a:p>
                  </a:txBody>
                  <a:tcPr marL="91423" marR="91423" marT="45751" marB="45751"/>
                </a:tc>
                <a:extLst>
                  <a:ext uri="{0D108BD9-81ED-4DB2-BD59-A6C34878D82A}">
                    <a16:rowId xmlns:a16="http://schemas.microsoft.com/office/drawing/2014/main" val="10007"/>
                  </a:ext>
                </a:extLst>
              </a:tr>
              <a:tr h="923448">
                <a:tc>
                  <a:txBody>
                    <a:bodyPr/>
                    <a:lstStyle/>
                    <a:p>
                      <a:r>
                        <a:rPr lang="en-GB" sz="1800" dirty="0" smtClean="0">
                          <a:solidFill>
                            <a:srgbClr val="003057"/>
                          </a:solidFill>
                          <a:latin typeface="Arial" panose="020B0604020202020204" pitchFamily="34" charset="0"/>
                          <a:cs typeface="Arial" panose="020B0604020202020204" pitchFamily="34" charset="0"/>
                          <a:sym typeface="Wingdings" panose="05000000000000000000" pitchFamily="2" charset="2"/>
                        </a:rPr>
                        <a:t></a:t>
                      </a:r>
                      <a:endParaRPr lang="en-GB" sz="1800" dirty="0">
                        <a:solidFill>
                          <a:srgbClr val="003057"/>
                        </a:solidFill>
                        <a:latin typeface="Arial" panose="020B0604020202020204" pitchFamily="34" charset="0"/>
                        <a:cs typeface="Arial" panose="020B0604020202020204" pitchFamily="34" charset="0"/>
                      </a:endParaRPr>
                    </a:p>
                  </a:txBody>
                  <a:tcPr marL="91423" marR="91423" marT="45751" marB="45751"/>
                </a:tc>
                <a:tc>
                  <a:txBody>
                    <a:bodyPr/>
                    <a:lstStyle/>
                    <a:p>
                      <a:r>
                        <a:rPr lang="en-GB" sz="1600" dirty="0" smtClean="0">
                          <a:solidFill>
                            <a:srgbClr val="577BBD"/>
                          </a:solidFill>
                          <a:latin typeface="Arial" panose="020B0604020202020204" pitchFamily="34" charset="0"/>
                          <a:cs typeface="Arial" panose="020B0604020202020204" pitchFamily="34" charset="0"/>
                        </a:rPr>
                        <a:t>Don’t use public WiFi for sensitive</a:t>
                      </a:r>
                      <a:r>
                        <a:rPr lang="en-GB" sz="1600" baseline="0" dirty="0" smtClean="0">
                          <a:solidFill>
                            <a:srgbClr val="577BBD"/>
                          </a:solidFill>
                          <a:latin typeface="Arial" panose="020B0604020202020204" pitchFamily="34" charset="0"/>
                          <a:cs typeface="Arial" panose="020B0604020202020204" pitchFamily="34" charset="0"/>
                        </a:rPr>
                        <a:t> transactions such as banking/social media/email unless you’ve set up a VPN, or revert to 3G/4G on your device</a:t>
                      </a:r>
                    </a:p>
                    <a:p>
                      <a:endParaRPr lang="en-GB" sz="1600" dirty="0">
                        <a:solidFill>
                          <a:srgbClr val="577BBD"/>
                        </a:solidFill>
                        <a:latin typeface="Arial" panose="020B0604020202020204" pitchFamily="34" charset="0"/>
                        <a:cs typeface="Arial" panose="020B0604020202020204" pitchFamily="34" charset="0"/>
                      </a:endParaRPr>
                    </a:p>
                  </a:txBody>
                  <a:tcPr marL="91423" marR="91423" marT="45751" marB="45751"/>
                </a:tc>
                <a:extLst>
                  <a:ext uri="{0D108BD9-81ED-4DB2-BD59-A6C34878D82A}">
                    <a16:rowId xmlns:a16="http://schemas.microsoft.com/office/drawing/2014/main" val="10008"/>
                  </a:ext>
                </a:extLst>
              </a:tr>
              <a:tr h="649959">
                <a:tc>
                  <a:txBody>
                    <a:bodyPr/>
                    <a:lstStyle/>
                    <a:p>
                      <a:r>
                        <a:rPr lang="en-GB" sz="1800" dirty="0" smtClean="0">
                          <a:solidFill>
                            <a:srgbClr val="003057"/>
                          </a:solidFill>
                          <a:latin typeface="Arial" panose="020B0604020202020204" pitchFamily="34" charset="0"/>
                          <a:cs typeface="Arial" panose="020B0604020202020204" pitchFamily="34" charset="0"/>
                          <a:sym typeface="Wingdings" panose="05000000000000000000" pitchFamily="2" charset="2"/>
                        </a:rPr>
                        <a:t></a:t>
                      </a:r>
                      <a:endParaRPr lang="en-GB" sz="1800" dirty="0">
                        <a:solidFill>
                          <a:srgbClr val="003057"/>
                        </a:solidFill>
                        <a:latin typeface="Arial" panose="020B0604020202020204" pitchFamily="34" charset="0"/>
                        <a:cs typeface="Arial" panose="020B0604020202020204" pitchFamily="34" charset="0"/>
                      </a:endParaRPr>
                    </a:p>
                  </a:txBody>
                  <a:tcPr marL="91423" marR="91423" marT="45751" marB="45751"/>
                </a:tc>
                <a:tc>
                  <a:txBody>
                    <a:bodyPr/>
                    <a:lstStyle/>
                    <a:p>
                      <a:r>
                        <a:rPr lang="en-GB" sz="1600" b="1" i="1" dirty="0" smtClean="0">
                          <a:solidFill>
                            <a:srgbClr val="577BBD"/>
                          </a:solidFill>
                          <a:latin typeface="Arial" panose="020B0604020202020204" pitchFamily="34" charset="0"/>
                          <a:cs typeface="Arial" panose="020B0604020202020204" pitchFamily="34" charset="0"/>
                        </a:rPr>
                        <a:t>Share this information with family,</a:t>
                      </a:r>
                      <a:r>
                        <a:rPr lang="en-GB" sz="1600" b="1" i="1" baseline="0" dirty="0" smtClean="0">
                          <a:solidFill>
                            <a:srgbClr val="577BBD"/>
                          </a:solidFill>
                          <a:latin typeface="Arial" panose="020B0604020202020204" pitchFamily="34" charset="0"/>
                          <a:cs typeface="Arial" panose="020B0604020202020204" pitchFamily="34" charset="0"/>
                        </a:rPr>
                        <a:t> friends, and the public!</a:t>
                      </a:r>
                      <a:endParaRPr lang="en-GB" sz="1600" b="1" i="1" dirty="0">
                        <a:solidFill>
                          <a:srgbClr val="577BBD"/>
                        </a:solidFill>
                        <a:latin typeface="Arial" panose="020B0604020202020204" pitchFamily="34" charset="0"/>
                        <a:cs typeface="Arial" panose="020B0604020202020204" pitchFamily="34" charset="0"/>
                      </a:endParaRPr>
                    </a:p>
                  </a:txBody>
                  <a:tcPr marL="91423" marR="91423" marT="45751" marB="45751"/>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33835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3" descr="L:\MEDIA\Design\Projects\Collaboration\SCD b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15888"/>
            <a:ext cx="88201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170113" y="3068638"/>
            <a:ext cx="48752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6600" b="1" dirty="0" smtClean="0">
                <a:solidFill>
                  <a:schemeClr val="tx2">
                    <a:lumMod val="60000"/>
                    <a:lumOff val="40000"/>
                  </a:schemeClr>
                </a:solidFill>
                <a:latin typeface="Calibri" pitchFamily="34" charset="0"/>
              </a:rPr>
              <a:t>QUESTIONS ?</a:t>
            </a:r>
          </a:p>
        </p:txBody>
      </p:sp>
      <p:sp>
        <p:nvSpPr>
          <p:cNvPr id="40964" name="Rectangle 4"/>
          <p:cNvSpPr>
            <a:spLocks noChangeArrowheads="1"/>
          </p:cNvSpPr>
          <p:nvPr/>
        </p:nvSpPr>
        <p:spPr bwMode="auto">
          <a:xfrm>
            <a:off x="179388" y="4508500"/>
            <a:ext cx="3983037"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GB" altLang="en-US" sz="1400" dirty="0" smtClean="0">
                <a:solidFill>
                  <a:srgbClr val="577BBD"/>
                </a:solidFill>
                <a:latin typeface="Calibri" pitchFamily="34" charset="0"/>
              </a:rPr>
              <a:t>Aimee Payne </a:t>
            </a:r>
          </a:p>
          <a:p>
            <a:pPr eaLnBrk="1" fontAlgn="base" hangingPunct="1">
              <a:spcBef>
                <a:spcPct val="0"/>
              </a:spcBef>
              <a:spcAft>
                <a:spcPct val="0"/>
              </a:spcAft>
            </a:pPr>
            <a:r>
              <a:rPr lang="en-GB" altLang="en-US" sz="1400" dirty="0" smtClean="0">
                <a:solidFill>
                  <a:srgbClr val="577BBD"/>
                </a:solidFill>
                <a:latin typeface="Calibri" pitchFamily="34" charset="0"/>
              </a:rPr>
              <a:t>Cyber Protect Officer</a:t>
            </a:r>
          </a:p>
          <a:p>
            <a:pPr eaLnBrk="1" fontAlgn="base" hangingPunct="1">
              <a:spcBef>
                <a:spcPct val="0"/>
              </a:spcBef>
              <a:spcAft>
                <a:spcPct val="0"/>
              </a:spcAft>
            </a:pPr>
            <a:r>
              <a:rPr lang="en-GB" altLang="en-US" sz="1400" dirty="0" smtClean="0">
                <a:solidFill>
                  <a:srgbClr val="577BBD"/>
                </a:solidFill>
                <a:latin typeface="Calibri" pitchFamily="34" charset="0"/>
              </a:rPr>
              <a:t>Serious Economic Crime Unit</a:t>
            </a:r>
          </a:p>
          <a:p>
            <a:pPr eaLnBrk="1" fontAlgn="base" hangingPunct="1">
              <a:spcBef>
                <a:spcPct val="0"/>
              </a:spcBef>
              <a:spcAft>
                <a:spcPct val="0"/>
              </a:spcAft>
            </a:pPr>
            <a:r>
              <a:rPr lang="en-GB" altLang="en-US" sz="1400" dirty="0" smtClean="0">
                <a:solidFill>
                  <a:srgbClr val="577BBD"/>
                </a:solidFill>
                <a:latin typeface="Calibri" pitchFamily="34" charset="0"/>
              </a:rPr>
              <a:t>Kent &amp; Essex Serious Crime Directorate</a:t>
            </a:r>
          </a:p>
          <a:p>
            <a:pPr eaLnBrk="1" fontAlgn="base" hangingPunct="1">
              <a:spcBef>
                <a:spcPct val="0"/>
              </a:spcBef>
              <a:spcAft>
                <a:spcPct val="0"/>
              </a:spcAft>
            </a:pPr>
            <a:r>
              <a:rPr lang="en-GB" altLang="en-US" sz="1400" dirty="0" smtClean="0">
                <a:solidFill>
                  <a:srgbClr val="577BBD"/>
                </a:solidFill>
                <a:latin typeface="Calibri" pitchFamily="34" charset="0"/>
              </a:rPr>
              <a:t>Direct Dial: 01622 654322</a:t>
            </a:r>
          </a:p>
          <a:p>
            <a:pPr eaLnBrk="1" fontAlgn="base" hangingPunct="1">
              <a:spcBef>
                <a:spcPct val="0"/>
              </a:spcBef>
              <a:spcAft>
                <a:spcPct val="0"/>
              </a:spcAft>
            </a:pPr>
            <a:r>
              <a:rPr lang="en-GB" altLang="en-US" sz="1400" b="1" u="sng" dirty="0" smtClean="0">
                <a:solidFill>
                  <a:prstClr val="black"/>
                </a:solidFill>
                <a:latin typeface="Calibri" pitchFamily="34" charset="0"/>
                <a:hlinkClick r:id="rId3"/>
              </a:rPr>
              <a:t>aimee.payne@kent.pnn.police.uk</a:t>
            </a:r>
            <a:endParaRPr lang="en-GB" altLang="en-US" sz="1400" b="1" u="sng" dirty="0" smtClean="0">
              <a:solidFill>
                <a:prstClr val="black"/>
              </a:solidFill>
              <a:latin typeface="Calibri" pitchFamily="34" charset="0"/>
            </a:endParaRPr>
          </a:p>
          <a:p>
            <a:pPr eaLnBrk="1" fontAlgn="base" hangingPunct="1">
              <a:spcBef>
                <a:spcPct val="0"/>
              </a:spcBef>
              <a:spcAft>
                <a:spcPct val="0"/>
              </a:spcAft>
            </a:pPr>
            <a:r>
              <a:rPr lang="en-GB" altLang="en-US" sz="1400" b="1" dirty="0" smtClean="0">
                <a:solidFill>
                  <a:prstClr val="black"/>
                </a:solidFill>
                <a:latin typeface="Calibri" pitchFamily="34" charset="0"/>
              </a:rPr>
              <a:t>Twitter  - @</a:t>
            </a:r>
            <a:r>
              <a:rPr lang="en-GB" altLang="en-US" sz="1400" b="1" dirty="0" err="1" smtClean="0">
                <a:solidFill>
                  <a:prstClr val="black"/>
                </a:solidFill>
                <a:latin typeface="Calibri" pitchFamily="34" charset="0"/>
              </a:rPr>
              <a:t>kentpolicecyber</a:t>
            </a:r>
            <a:endParaRPr lang="en-GB" altLang="en-US" sz="1400" b="1" dirty="0" smtClean="0">
              <a:solidFill>
                <a:prstClr val="black"/>
              </a:solidFill>
              <a:latin typeface="Calibri" pitchFamily="34" charset="0"/>
            </a:endParaRPr>
          </a:p>
        </p:txBody>
      </p:sp>
    </p:spTree>
    <p:extLst>
      <p:ext uri="{BB962C8B-B14F-4D97-AF65-F5344CB8AC3E}">
        <p14:creationId xmlns:p14="http://schemas.microsoft.com/office/powerpoint/2010/main" val="1236904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913" y="1216025"/>
            <a:ext cx="7129462" cy="3970338"/>
          </a:xfrm>
          <a:prstGeom prst="rect">
            <a:avLst/>
          </a:prstGeom>
          <a:noFill/>
        </p:spPr>
        <p:txBody>
          <a:bodyPr>
            <a:spAutoFit/>
          </a:bodyPr>
          <a:lstStyle/>
          <a:p>
            <a:pPr marL="285750" indent="-285750">
              <a:buFont typeface="Arial" panose="020B0604020202020204" pitchFamily="34" charset="0"/>
              <a:buChar char="•"/>
              <a:defRPr/>
            </a:pPr>
            <a:r>
              <a:rPr lang="en-GB" sz="1800" b="1" u="sng" dirty="0">
                <a:solidFill>
                  <a:srgbClr val="577BBD"/>
                </a:solidFill>
                <a:latin typeface="Arial" panose="020B0604020202020204" pitchFamily="34" charset="0"/>
                <a:cs typeface="Arial" panose="020B0604020202020204" pitchFamily="34" charset="0"/>
              </a:rPr>
              <a:t>Everything</a:t>
            </a:r>
            <a:r>
              <a:rPr lang="en-GB" sz="1800" dirty="0">
                <a:solidFill>
                  <a:srgbClr val="577BBD"/>
                </a:solidFill>
                <a:latin typeface="Arial" panose="020B0604020202020204" pitchFamily="34" charset="0"/>
                <a:cs typeface="Arial" panose="020B0604020202020204" pitchFamily="34" charset="0"/>
              </a:rPr>
              <a:t> is stored somewhere</a:t>
            </a:r>
          </a:p>
          <a:p>
            <a:pPr>
              <a:defRPr/>
            </a:pPr>
            <a:endParaRPr lang="en-GB" sz="1800" dirty="0">
              <a:solidFill>
                <a:srgbClr val="577BB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800" dirty="0">
                <a:solidFill>
                  <a:srgbClr val="577BBD"/>
                </a:solidFill>
                <a:latin typeface="Arial" panose="020B0604020202020204" pitchFamily="34" charset="0"/>
                <a:cs typeface="Arial" panose="020B0604020202020204" pitchFamily="34" charset="0"/>
              </a:rPr>
              <a:t>You have </a:t>
            </a:r>
            <a:r>
              <a:rPr lang="en-GB" sz="1800" b="1" u="sng" dirty="0">
                <a:solidFill>
                  <a:srgbClr val="577BBD"/>
                </a:solidFill>
                <a:latin typeface="Arial" panose="020B0604020202020204" pitchFamily="34" charset="0"/>
                <a:cs typeface="Arial" panose="020B0604020202020204" pitchFamily="34" charset="0"/>
              </a:rPr>
              <a:t>no control</a:t>
            </a:r>
            <a:r>
              <a:rPr lang="en-GB" sz="1800" dirty="0">
                <a:solidFill>
                  <a:srgbClr val="577BBD"/>
                </a:solidFill>
                <a:latin typeface="Arial" panose="020B0604020202020204" pitchFamily="34" charset="0"/>
                <a:cs typeface="Arial" panose="020B0604020202020204" pitchFamily="34" charset="0"/>
              </a:rPr>
              <a:t> of it once you have shared it online or via a message</a:t>
            </a:r>
          </a:p>
          <a:p>
            <a:pPr marL="285750" indent="-285750">
              <a:buFont typeface="Arial" panose="020B0604020202020204" pitchFamily="34" charset="0"/>
              <a:buChar char="•"/>
              <a:defRPr/>
            </a:pPr>
            <a:endParaRPr lang="en-GB" sz="1800" dirty="0">
              <a:solidFill>
                <a:srgbClr val="577BB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800" dirty="0">
                <a:solidFill>
                  <a:srgbClr val="577BBD"/>
                </a:solidFill>
                <a:latin typeface="Arial" panose="020B0604020202020204" pitchFamily="34" charset="0"/>
                <a:cs typeface="Arial" panose="020B0604020202020204" pitchFamily="34" charset="0"/>
              </a:rPr>
              <a:t>Much of it cannot be deleted</a:t>
            </a:r>
          </a:p>
          <a:p>
            <a:pPr marL="285750" indent="-285750">
              <a:buFont typeface="Arial" panose="020B0604020202020204" pitchFamily="34" charset="0"/>
              <a:buChar char="•"/>
              <a:defRPr/>
            </a:pPr>
            <a:endParaRPr lang="en-GB" sz="1800" dirty="0">
              <a:solidFill>
                <a:srgbClr val="577BB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800" b="1" u="sng" dirty="0">
                <a:solidFill>
                  <a:srgbClr val="577BBD"/>
                </a:solidFill>
                <a:latin typeface="Arial" panose="020B0604020202020204" pitchFamily="34" charset="0"/>
                <a:cs typeface="Arial" panose="020B0604020202020204" pitchFamily="34" charset="0"/>
              </a:rPr>
              <a:t>Anyone</a:t>
            </a:r>
            <a:r>
              <a:rPr lang="en-GB" sz="1800" dirty="0">
                <a:solidFill>
                  <a:srgbClr val="577BBD"/>
                </a:solidFill>
                <a:latin typeface="Arial" panose="020B0604020202020204" pitchFamily="34" charset="0"/>
                <a:cs typeface="Arial" panose="020B0604020202020204" pitchFamily="34" charset="0"/>
              </a:rPr>
              <a:t> can find out about you</a:t>
            </a:r>
          </a:p>
          <a:p>
            <a:pPr marL="285750" indent="-285750">
              <a:buFont typeface="Arial" panose="020B0604020202020204" pitchFamily="34" charset="0"/>
              <a:buChar char="•"/>
              <a:defRPr/>
            </a:pPr>
            <a:endParaRPr lang="en-GB" sz="1800" dirty="0">
              <a:solidFill>
                <a:srgbClr val="577BB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800" dirty="0">
                <a:solidFill>
                  <a:srgbClr val="577BBD"/>
                </a:solidFill>
                <a:latin typeface="Arial" panose="020B0604020202020204" pitchFamily="34" charset="0"/>
                <a:cs typeface="Arial" panose="020B0604020202020204" pitchFamily="34" charset="0"/>
              </a:rPr>
              <a:t>Are you happy for anyone to see </a:t>
            </a:r>
            <a:r>
              <a:rPr lang="en-GB" sz="1800" b="1" u="sng" dirty="0">
                <a:solidFill>
                  <a:srgbClr val="577BBD"/>
                </a:solidFill>
                <a:latin typeface="Arial" panose="020B0604020202020204" pitchFamily="34" charset="0"/>
                <a:cs typeface="Arial" panose="020B0604020202020204" pitchFamily="34" charset="0"/>
              </a:rPr>
              <a:t>everything</a:t>
            </a:r>
            <a:r>
              <a:rPr lang="en-GB" sz="1800" dirty="0">
                <a:solidFill>
                  <a:srgbClr val="577BBD"/>
                </a:solidFill>
                <a:latin typeface="Arial" panose="020B0604020202020204" pitchFamily="34" charset="0"/>
                <a:cs typeface="Arial" panose="020B0604020202020204" pitchFamily="34" charset="0"/>
              </a:rPr>
              <a:t> about you? </a:t>
            </a:r>
          </a:p>
          <a:p>
            <a:pPr marL="285750" indent="-285750">
              <a:buFont typeface="Arial" panose="020B0604020202020204" pitchFamily="34" charset="0"/>
              <a:buChar char="•"/>
              <a:defRPr/>
            </a:pPr>
            <a:endParaRPr lang="en-GB" sz="1800" dirty="0">
              <a:solidFill>
                <a:srgbClr val="577BB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800" b="1" u="sng" dirty="0">
                <a:solidFill>
                  <a:srgbClr val="577BBD"/>
                </a:solidFill>
                <a:latin typeface="Arial" panose="020B0604020202020204" pitchFamily="34" charset="0"/>
                <a:cs typeface="Arial" panose="020B0604020202020204" pitchFamily="34" charset="0"/>
              </a:rPr>
              <a:t>How</a:t>
            </a:r>
            <a:r>
              <a:rPr lang="en-GB" sz="1800" dirty="0">
                <a:solidFill>
                  <a:srgbClr val="577BBD"/>
                </a:solidFill>
                <a:latin typeface="Arial" panose="020B0604020202020204" pitchFamily="34" charset="0"/>
                <a:cs typeface="Arial" panose="020B0604020202020204" pitchFamily="34" charset="0"/>
              </a:rPr>
              <a:t> does this affect your reputation?</a:t>
            </a:r>
          </a:p>
          <a:p>
            <a:pPr>
              <a:defRPr/>
            </a:pPr>
            <a:endParaRPr lang="en-GB" sz="1800" dirty="0">
              <a:solidFill>
                <a:srgbClr val="577BB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800" b="1" u="sng" dirty="0">
                <a:solidFill>
                  <a:srgbClr val="577BBD"/>
                </a:solidFill>
                <a:latin typeface="Arial" panose="020B0604020202020204" pitchFamily="34" charset="0"/>
                <a:cs typeface="Arial" panose="020B0604020202020204" pitchFamily="34" charset="0"/>
              </a:rPr>
              <a:t>Who</a:t>
            </a:r>
            <a:r>
              <a:rPr lang="en-GB" sz="1800" dirty="0">
                <a:solidFill>
                  <a:srgbClr val="577BBD"/>
                </a:solidFill>
                <a:latin typeface="Arial" panose="020B0604020202020204" pitchFamily="34" charset="0"/>
                <a:cs typeface="Arial" panose="020B0604020202020204" pitchFamily="34" charset="0"/>
              </a:rPr>
              <a:t> might use the information?</a:t>
            </a:r>
          </a:p>
        </p:txBody>
      </p:sp>
      <p:sp>
        <p:nvSpPr>
          <p:cNvPr id="15364" name="TextBox 3"/>
          <p:cNvSpPr txBox="1">
            <a:spLocks noChangeArrowheads="1"/>
          </p:cNvSpPr>
          <p:nvPr/>
        </p:nvSpPr>
        <p:spPr bwMode="auto">
          <a:xfrm>
            <a:off x="301625" y="5362575"/>
            <a:ext cx="2557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a:solidFill>
                  <a:srgbClr val="577BBD"/>
                </a:solidFill>
                <a:latin typeface="Arial" charset="0"/>
                <a:cs typeface="Arial" charset="0"/>
              </a:rPr>
              <a:t>Total strangers?</a:t>
            </a:r>
          </a:p>
        </p:txBody>
      </p:sp>
      <p:sp>
        <p:nvSpPr>
          <p:cNvPr id="15365" name="TextBox 4"/>
          <p:cNvSpPr txBox="1">
            <a:spLocks noChangeArrowheads="1"/>
          </p:cNvSpPr>
          <p:nvPr/>
        </p:nvSpPr>
        <p:spPr bwMode="auto">
          <a:xfrm>
            <a:off x="2611438" y="5362575"/>
            <a:ext cx="165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a:solidFill>
                  <a:srgbClr val="577BBD"/>
                </a:solidFill>
                <a:latin typeface="Arial" charset="0"/>
                <a:cs typeface="Arial" charset="0"/>
              </a:rPr>
              <a:t>Criminals?</a:t>
            </a:r>
          </a:p>
        </p:txBody>
      </p:sp>
      <p:sp>
        <p:nvSpPr>
          <p:cNvPr id="6149" name="TextBox 5"/>
          <p:cNvSpPr txBox="1">
            <a:spLocks noChangeArrowheads="1"/>
          </p:cNvSpPr>
          <p:nvPr/>
        </p:nvSpPr>
        <p:spPr bwMode="auto">
          <a:xfrm>
            <a:off x="4291013" y="5383213"/>
            <a:ext cx="1979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a:solidFill>
                  <a:srgbClr val="577BBD"/>
                </a:solidFill>
                <a:latin typeface="Arial" charset="0"/>
                <a:cs typeface="Arial" charset="0"/>
              </a:rPr>
              <a:t>Employers?</a:t>
            </a:r>
          </a:p>
        </p:txBody>
      </p:sp>
      <p:sp>
        <p:nvSpPr>
          <p:cNvPr id="15367" name="TextBox 6"/>
          <p:cNvSpPr txBox="1">
            <a:spLocks noChangeArrowheads="1"/>
          </p:cNvSpPr>
          <p:nvPr/>
        </p:nvSpPr>
        <p:spPr bwMode="auto">
          <a:xfrm>
            <a:off x="6153150" y="5392738"/>
            <a:ext cx="1506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a:solidFill>
                  <a:srgbClr val="577BBD"/>
                </a:solidFill>
                <a:latin typeface="Arial" charset="0"/>
                <a:cs typeface="Arial" charset="0"/>
              </a:rPr>
              <a:t>Stalkers?</a:t>
            </a:r>
          </a:p>
        </p:txBody>
      </p:sp>
      <p:sp>
        <p:nvSpPr>
          <p:cNvPr id="15369" name="TextBox 12"/>
          <p:cNvSpPr txBox="1">
            <a:spLocks noChangeArrowheads="1"/>
          </p:cNvSpPr>
          <p:nvPr/>
        </p:nvSpPr>
        <p:spPr bwMode="auto">
          <a:xfrm>
            <a:off x="819150" y="5732463"/>
            <a:ext cx="6884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sz="2800" b="1">
                <a:solidFill>
                  <a:srgbClr val="C00000"/>
                </a:solidFill>
                <a:latin typeface="Arial" charset="0"/>
                <a:cs typeface="Arial" charset="0"/>
              </a:rPr>
              <a:t>The answer is … potentially all of them</a:t>
            </a:r>
            <a:r>
              <a:rPr lang="en-GB" altLang="en-US" b="1">
                <a:solidFill>
                  <a:srgbClr val="C00000"/>
                </a:solidFill>
                <a:latin typeface="Arial" charset="0"/>
                <a:cs typeface="Arial" charset="0"/>
              </a:rPr>
              <a:t>!</a:t>
            </a:r>
          </a:p>
        </p:txBody>
      </p:sp>
      <p:sp>
        <p:nvSpPr>
          <p:cNvPr id="6152" name="TextBox 1"/>
          <p:cNvSpPr txBox="1">
            <a:spLocks noChangeArrowheads="1"/>
          </p:cNvSpPr>
          <p:nvPr/>
        </p:nvSpPr>
        <p:spPr bwMode="auto">
          <a:xfrm>
            <a:off x="307975" y="188913"/>
            <a:ext cx="79200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sz="2200" b="1">
                <a:solidFill>
                  <a:srgbClr val="577BBD"/>
                </a:solidFill>
                <a:latin typeface="Arial" charset="0"/>
                <a:cs typeface="Arial" charset="0"/>
              </a:rPr>
              <a:t>Whenever we go online we leave a digital footprint and need to REMEMBER</a:t>
            </a:r>
            <a:endParaRPr lang="en-GB" altLang="en-US" sz="2200">
              <a:solidFill>
                <a:srgbClr val="577BBD"/>
              </a:solidFill>
              <a:latin typeface="Arial" charset="0"/>
              <a:cs typeface="Arial" charset="0"/>
            </a:endParaRPr>
          </a:p>
        </p:txBody>
      </p:sp>
      <p:cxnSp>
        <p:nvCxnSpPr>
          <p:cNvPr id="4" name="Straight Connector 3"/>
          <p:cNvCxnSpPr/>
          <p:nvPr/>
        </p:nvCxnSpPr>
        <p:spPr>
          <a:xfrm>
            <a:off x="215900" y="957263"/>
            <a:ext cx="885666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025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5364">
                                            <p:txEl>
                                              <p:pRg st="0" end="0"/>
                                            </p:txEl>
                                          </p:spTgt>
                                        </p:tgtEl>
                                        <p:attrNameLst>
                                          <p:attrName>style.visibility</p:attrName>
                                        </p:attrNameLst>
                                      </p:cBhvr>
                                      <p:to>
                                        <p:strVal val="visible"/>
                                      </p:to>
                                    </p:set>
                                    <p:animEffect transition="in" filter="fade">
                                      <p:cBhvr>
                                        <p:cTn id="56" dur="1000"/>
                                        <p:tgtEl>
                                          <p:spTgt spid="15364">
                                            <p:txEl>
                                              <p:pRg st="0" end="0"/>
                                            </p:txEl>
                                          </p:spTgt>
                                        </p:tgtEl>
                                      </p:cBhvr>
                                    </p:animEffect>
                                    <p:anim calcmode="lin" valueType="num">
                                      <p:cBhvr>
                                        <p:cTn id="57" dur="10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53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15365">
                                            <p:txEl>
                                              <p:pRg st="0" end="0"/>
                                            </p:txEl>
                                          </p:spTgt>
                                        </p:tgtEl>
                                        <p:attrNameLst>
                                          <p:attrName>style.visibility</p:attrName>
                                        </p:attrNameLst>
                                      </p:cBhvr>
                                      <p:to>
                                        <p:strVal val="visible"/>
                                      </p:to>
                                    </p:set>
                                    <p:animEffect transition="in" filter="fade">
                                      <p:cBhvr>
                                        <p:cTn id="63" dur="1000"/>
                                        <p:tgtEl>
                                          <p:spTgt spid="15365">
                                            <p:txEl>
                                              <p:pRg st="0" end="0"/>
                                            </p:txEl>
                                          </p:spTgt>
                                        </p:tgtEl>
                                      </p:cBhvr>
                                    </p:animEffect>
                                    <p:anim calcmode="lin" valueType="num">
                                      <p:cBhvr>
                                        <p:cTn id="64" dur="1000" fill="hold"/>
                                        <p:tgtEl>
                                          <p:spTgt spid="15365">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5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6149">
                                            <p:txEl>
                                              <p:pRg st="0" end="0"/>
                                            </p:txEl>
                                          </p:spTgt>
                                        </p:tgtEl>
                                        <p:attrNameLst>
                                          <p:attrName>style.visibility</p:attrName>
                                        </p:attrNameLst>
                                      </p:cBhvr>
                                      <p:to>
                                        <p:strVal val="visible"/>
                                      </p:to>
                                    </p:set>
                                    <p:animEffect transition="in" filter="fade">
                                      <p:cBhvr>
                                        <p:cTn id="70" dur="1000"/>
                                        <p:tgtEl>
                                          <p:spTgt spid="6149">
                                            <p:txEl>
                                              <p:pRg st="0" end="0"/>
                                            </p:txEl>
                                          </p:spTgt>
                                        </p:tgtEl>
                                      </p:cBhvr>
                                    </p:animEffect>
                                    <p:anim calcmode="lin" valueType="num">
                                      <p:cBhvr>
                                        <p:cTn id="71" dur="1000" fill="hold"/>
                                        <p:tgtEl>
                                          <p:spTgt spid="614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61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15367">
                                            <p:txEl>
                                              <p:pRg st="0" end="0"/>
                                            </p:txEl>
                                          </p:spTgt>
                                        </p:tgtEl>
                                        <p:attrNameLst>
                                          <p:attrName>style.visibility</p:attrName>
                                        </p:attrNameLst>
                                      </p:cBhvr>
                                      <p:to>
                                        <p:strVal val="visible"/>
                                      </p:to>
                                    </p:set>
                                    <p:animEffect transition="in" filter="fade">
                                      <p:cBhvr>
                                        <p:cTn id="77" dur="1000"/>
                                        <p:tgtEl>
                                          <p:spTgt spid="15367">
                                            <p:txEl>
                                              <p:pRg st="0" end="0"/>
                                            </p:txEl>
                                          </p:spTgt>
                                        </p:tgtEl>
                                      </p:cBhvr>
                                    </p:animEffect>
                                    <p:anim calcmode="lin" valueType="num">
                                      <p:cBhvr>
                                        <p:cTn id="78" dur="1000" fill="hold"/>
                                        <p:tgtEl>
                                          <p:spTgt spid="15367">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153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15369">
                                            <p:txEl>
                                              <p:pRg st="0" end="0"/>
                                            </p:txEl>
                                          </p:spTgt>
                                        </p:tgtEl>
                                        <p:attrNameLst>
                                          <p:attrName>style.visibility</p:attrName>
                                        </p:attrNameLst>
                                      </p:cBhvr>
                                      <p:to>
                                        <p:strVal val="visible"/>
                                      </p:to>
                                    </p:set>
                                    <p:animEffect transition="in" filter="fade">
                                      <p:cBhvr>
                                        <p:cTn id="84" dur="1000"/>
                                        <p:tgtEl>
                                          <p:spTgt spid="15369">
                                            <p:txEl>
                                              <p:pRg st="0" end="0"/>
                                            </p:txEl>
                                          </p:spTgt>
                                        </p:tgtEl>
                                      </p:cBhvr>
                                    </p:animEffect>
                                    <p:anim calcmode="lin" valueType="num">
                                      <p:cBhvr>
                                        <p:cTn id="85" dur="1000" fill="hold"/>
                                        <p:tgtEl>
                                          <p:spTgt spid="15369">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1536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549275"/>
            <a:ext cx="8229600" cy="5000625"/>
          </a:xfrm>
        </p:spPr>
        <p:txBody>
          <a:bodyPr/>
          <a:lstStyle/>
          <a:p>
            <a:pPr>
              <a:defRPr/>
            </a:pPr>
            <a:endParaRPr lang="en-GB" dirty="0" smtClean="0"/>
          </a:p>
          <a:p>
            <a:pPr>
              <a:defRPr/>
            </a:pPr>
            <a:endParaRPr lang="en-GB" dirty="0" smtClean="0"/>
          </a:p>
          <a:p>
            <a:pPr>
              <a:defRPr/>
            </a:pPr>
            <a:endParaRPr lang="en-GB" dirty="0" smtClean="0"/>
          </a:p>
          <a:p>
            <a:pPr marL="0" indent="0" algn="ctr">
              <a:buFontTx/>
              <a:buNone/>
              <a:defRPr/>
            </a:pPr>
            <a:endParaRPr lang="en-GB" sz="5400" b="1" dirty="0" smtClean="0">
              <a:solidFill>
                <a:srgbClr val="577BBD"/>
              </a:solidFill>
              <a:latin typeface="Calibri" panose="020F0502020204030204" pitchFamily="34" charset="0"/>
            </a:endParaRPr>
          </a:p>
        </p:txBody>
      </p:sp>
      <p:pic>
        <p:nvPicPr>
          <p:cNvPr id="2" name="Amazing mind reader reveals his 'gift'.mp4">
            <a:hlinkClick r:id="" action="ppaction://media"/>
          </p:cNvPr>
          <p:cNvPicPr>
            <a:picLocks noRot="1" noChangeAspect="1"/>
          </p:cNvPicPr>
          <p:nvPr>
            <a:videoFile r:link="rId1"/>
          </p:nvPr>
        </p:nvPicPr>
        <p:blipFill>
          <a:blip r:embed="rId4"/>
          <a:srcRect/>
          <a:stretch>
            <a:fillRect/>
          </a:stretch>
        </p:blipFill>
        <p:spPr bwMode="auto">
          <a:xfrm>
            <a:off x="107950" y="188913"/>
            <a:ext cx="8856663"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4605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15888"/>
            <a:ext cx="6480175" cy="6049962"/>
          </a:xfrm>
        </p:spPr>
        <p:txBody>
          <a:bodyPr/>
          <a:lstStyle/>
          <a:p>
            <a:pPr marL="0" indent="0">
              <a:buFontTx/>
              <a:buNone/>
              <a:defRPr/>
            </a:pPr>
            <a:r>
              <a:rPr lang="en-GB" altLang="en-US" sz="1600" b="1" dirty="0" smtClean="0">
                <a:solidFill>
                  <a:srgbClr val="577BBD"/>
                </a:solidFill>
                <a:latin typeface="Calibri" panose="020F0502020204030204" pitchFamily="34" charset="0"/>
              </a:rPr>
              <a:t>Take </a:t>
            </a:r>
            <a:r>
              <a:rPr lang="en-GB" altLang="en-US" sz="1600" b="1" dirty="0">
                <a:solidFill>
                  <a:srgbClr val="577BBD"/>
                </a:solidFill>
                <a:latin typeface="Calibri" panose="020F0502020204030204" pitchFamily="34" charset="0"/>
              </a:rPr>
              <a:t>a few minutes to review your digital </a:t>
            </a:r>
            <a:r>
              <a:rPr lang="en-GB" altLang="en-US" sz="1600" b="1" dirty="0" smtClean="0">
                <a:solidFill>
                  <a:srgbClr val="577BBD"/>
                </a:solidFill>
                <a:latin typeface="Calibri" panose="020F0502020204030204" pitchFamily="34" charset="0"/>
              </a:rPr>
              <a:t>footprint…</a:t>
            </a:r>
          </a:p>
          <a:p>
            <a:pPr>
              <a:defRPr/>
            </a:pPr>
            <a:endParaRPr lang="en-GB" altLang="en-US" sz="1600" b="1" dirty="0" smtClean="0">
              <a:solidFill>
                <a:srgbClr val="577BBD"/>
              </a:solidFill>
              <a:latin typeface="Calibri" panose="020F0502020204030204" pitchFamily="34" charset="0"/>
            </a:endParaRPr>
          </a:p>
          <a:p>
            <a:pPr>
              <a:defRPr/>
            </a:pPr>
            <a:r>
              <a:rPr lang="en-GB" altLang="en-US" sz="1600" b="1" dirty="0" smtClean="0">
                <a:solidFill>
                  <a:srgbClr val="577BBD"/>
                </a:solidFill>
                <a:latin typeface="Calibri" panose="020F0502020204030204" pitchFamily="34" charset="0"/>
              </a:rPr>
              <a:t>Quite </a:t>
            </a:r>
            <a:r>
              <a:rPr lang="en-GB" altLang="en-US" sz="1600" b="1" dirty="0">
                <a:solidFill>
                  <a:srgbClr val="577BBD"/>
                </a:solidFill>
                <a:latin typeface="Calibri" panose="020F0502020204030204" pitchFamily="34" charset="0"/>
              </a:rPr>
              <a:t>simply, Google yourself!</a:t>
            </a:r>
          </a:p>
          <a:p>
            <a:pPr>
              <a:defRPr/>
            </a:pPr>
            <a:endParaRPr lang="en-GB" altLang="en-US" sz="1600" b="1" dirty="0">
              <a:solidFill>
                <a:srgbClr val="577BBD"/>
              </a:solidFill>
              <a:latin typeface="Calibri" panose="020F0502020204030204" pitchFamily="34" charset="0"/>
            </a:endParaRPr>
          </a:p>
          <a:p>
            <a:pPr>
              <a:defRPr/>
            </a:pPr>
            <a:r>
              <a:rPr lang="en-GB" altLang="en-US" sz="1600" b="1" dirty="0">
                <a:solidFill>
                  <a:srgbClr val="577BBD"/>
                </a:solidFill>
                <a:latin typeface="Calibri" panose="020F0502020204030204" pitchFamily="34" charset="0"/>
              </a:rPr>
              <a:t>Also try searching yourself on </a:t>
            </a:r>
            <a:r>
              <a:rPr lang="en-GB" altLang="en-US" sz="1600" b="1" dirty="0">
                <a:solidFill>
                  <a:srgbClr val="577BBD"/>
                </a:solidFill>
                <a:latin typeface="Calibri" panose="020F0502020204030204" pitchFamily="34" charset="0"/>
                <a:hlinkClick r:id="rId3"/>
              </a:rPr>
              <a:t>www.pipl.com</a:t>
            </a:r>
            <a:endParaRPr lang="en-GB" altLang="en-US" sz="1600" b="1" dirty="0">
              <a:solidFill>
                <a:srgbClr val="577BBD"/>
              </a:solidFill>
              <a:latin typeface="Calibri" panose="020F0502020204030204" pitchFamily="34" charset="0"/>
            </a:endParaRPr>
          </a:p>
          <a:p>
            <a:pPr>
              <a:defRPr/>
            </a:pPr>
            <a:endParaRPr lang="en-GB" altLang="en-US" sz="1600" b="1" dirty="0">
              <a:solidFill>
                <a:srgbClr val="577BBD"/>
              </a:solidFill>
              <a:latin typeface="Calibri" panose="020F0502020204030204" pitchFamily="34" charset="0"/>
            </a:endParaRPr>
          </a:p>
          <a:p>
            <a:pPr marL="0" indent="0">
              <a:buFontTx/>
              <a:buNone/>
              <a:defRPr/>
            </a:pPr>
            <a:r>
              <a:rPr lang="en-GB" altLang="en-US" sz="1600" b="1" i="1" dirty="0" smtClean="0">
                <a:solidFill>
                  <a:srgbClr val="577BBD"/>
                </a:solidFill>
                <a:latin typeface="Calibri" panose="020F0502020204030204" pitchFamily="34" charset="0"/>
              </a:rPr>
              <a:t>Other </a:t>
            </a:r>
            <a:r>
              <a:rPr lang="en-GB" altLang="en-US" sz="1600" b="1" i="1" dirty="0">
                <a:solidFill>
                  <a:srgbClr val="577BBD"/>
                </a:solidFill>
                <a:latin typeface="Calibri" panose="020F0502020204030204" pitchFamily="34" charset="0"/>
              </a:rPr>
              <a:t>steps to take :</a:t>
            </a:r>
          </a:p>
          <a:p>
            <a:pPr>
              <a:defRPr/>
            </a:pPr>
            <a:endParaRPr lang="en-GB" altLang="en-US" sz="1600" b="1" dirty="0">
              <a:solidFill>
                <a:srgbClr val="577BBD"/>
              </a:solidFill>
              <a:latin typeface="Calibri" panose="020F0502020204030204" pitchFamily="34" charset="0"/>
            </a:endParaRPr>
          </a:p>
          <a:p>
            <a:pPr>
              <a:defRPr/>
            </a:pPr>
            <a:r>
              <a:rPr lang="en-GB" altLang="en-US" sz="1600" b="1" dirty="0">
                <a:solidFill>
                  <a:srgbClr val="577BBD"/>
                </a:solidFill>
                <a:latin typeface="Calibri" panose="020F0502020204030204" pitchFamily="34" charset="0"/>
              </a:rPr>
              <a:t>Change Facebook settings make old Timeline posts visible only to you</a:t>
            </a:r>
          </a:p>
          <a:p>
            <a:pPr>
              <a:defRPr/>
            </a:pPr>
            <a:endParaRPr lang="en-GB" altLang="en-US" sz="1600" b="1" dirty="0">
              <a:solidFill>
                <a:srgbClr val="577BBD"/>
              </a:solidFill>
              <a:latin typeface="Calibri" panose="020F0502020204030204" pitchFamily="34" charset="0"/>
            </a:endParaRPr>
          </a:p>
          <a:p>
            <a:pPr>
              <a:defRPr/>
            </a:pPr>
            <a:r>
              <a:rPr lang="en-GB" altLang="en-US" sz="1600" b="1" dirty="0">
                <a:solidFill>
                  <a:srgbClr val="577BBD"/>
                </a:solidFill>
                <a:latin typeface="Calibri" panose="020F0502020204030204" pitchFamily="34" charset="0"/>
              </a:rPr>
              <a:t>Check that photos are not “publicly available”</a:t>
            </a:r>
          </a:p>
          <a:p>
            <a:pPr>
              <a:defRPr/>
            </a:pPr>
            <a:endParaRPr lang="en-GB" altLang="en-US" sz="1600" b="1" dirty="0">
              <a:solidFill>
                <a:srgbClr val="577BBD"/>
              </a:solidFill>
              <a:latin typeface="Calibri" panose="020F0502020204030204" pitchFamily="34" charset="0"/>
            </a:endParaRPr>
          </a:p>
          <a:p>
            <a:pPr>
              <a:defRPr/>
            </a:pPr>
            <a:r>
              <a:rPr lang="en-GB" altLang="en-US" sz="1600" b="1" dirty="0">
                <a:solidFill>
                  <a:srgbClr val="577BBD"/>
                </a:solidFill>
                <a:latin typeface="Calibri" panose="020F0502020204030204" pitchFamily="34" charset="0"/>
              </a:rPr>
              <a:t>Opt to approve photos and posts by others before they appear on your timeline</a:t>
            </a:r>
          </a:p>
          <a:p>
            <a:pPr>
              <a:defRPr/>
            </a:pPr>
            <a:endParaRPr lang="en-GB" altLang="en-US" sz="1600" b="1" dirty="0">
              <a:solidFill>
                <a:srgbClr val="577BBD"/>
              </a:solidFill>
              <a:latin typeface="Calibri" panose="020F0502020204030204" pitchFamily="34" charset="0"/>
            </a:endParaRPr>
          </a:p>
          <a:p>
            <a:pPr>
              <a:defRPr/>
            </a:pPr>
            <a:r>
              <a:rPr lang="en-GB" altLang="en-US" sz="1600" b="1" dirty="0">
                <a:solidFill>
                  <a:srgbClr val="577BBD"/>
                </a:solidFill>
                <a:latin typeface="Calibri" panose="020F0502020204030204" pitchFamily="34" charset="0"/>
              </a:rPr>
              <a:t>Delete any old social media accounts you no longer use</a:t>
            </a:r>
          </a:p>
          <a:p>
            <a:pPr>
              <a:defRPr/>
            </a:pPr>
            <a:endParaRPr lang="en-GB" altLang="en-US" sz="1600" b="1" dirty="0">
              <a:solidFill>
                <a:srgbClr val="577BBD"/>
              </a:solidFill>
              <a:latin typeface="Calibri" panose="020F0502020204030204" pitchFamily="34" charset="0"/>
            </a:endParaRPr>
          </a:p>
          <a:p>
            <a:pPr>
              <a:defRPr/>
            </a:pPr>
            <a:r>
              <a:rPr lang="en-GB" altLang="en-US" sz="1600" b="1" dirty="0">
                <a:solidFill>
                  <a:srgbClr val="577BBD"/>
                </a:solidFill>
                <a:latin typeface="Calibri" panose="020F0502020204030204" pitchFamily="34" charset="0"/>
              </a:rPr>
              <a:t>Spring clean and remove any posts that may not show you in a positive </a:t>
            </a:r>
            <a:r>
              <a:rPr lang="en-GB" altLang="en-US" sz="1600" b="1" dirty="0" smtClean="0">
                <a:solidFill>
                  <a:srgbClr val="577BBD"/>
                </a:solidFill>
                <a:latin typeface="Calibri" panose="020F0502020204030204" pitchFamily="34" charset="0"/>
              </a:rPr>
              <a:t>way</a:t>
            </a:r>
            <a:endParaRPr lang="en-GB" altLang="en-US" sz="1600" b="1" dirty="0">
              <a:solidFill>
                <a:srgbClr val="577BBD"/>
              </a:solidFill>
              <a:latin typeface="Calibri" panose="020F0502020204030204" pitchFamily="34" charset="0"/>
            </a:endParaRPr>
          </a:p>
          <a:p>
            <a:pPr marL="0" indent="0">
              <a:buFontTx/>
              <a:buNone/>
              <a:defRPr/>
            </a:pPr>
            <a:endParaRPr lang="en-GB" altLang="en-US" sz="1600" b="1" dirty="0">
              <a:solidFill>
                <a:srgbClr val="577BBD"/>
              </a:solidFill>
              <a:latin typeface="Calibri" panose="020F0502020204030204" pitchFamily="34" charset="0"/>
            </a:endParaRPr>
          </a:p>
          <a:p>
            <a:pPr>
              <a:defRPr/>
            </a:pPr>
            <a:endParaRPr lang="en-GB" sz="1600" dirty="0" smtClean="0"/>
          </a:p>
          <a:p>
            <a:pPr marL="0" indent="0" algn="ctr">
              <a:buFontTx/>
              <a:buNone/>
              <a:defRPr/>
            </a:pPr>
            <a:endParaRPr lang="en-GB" sz="1600" b="1" dirty="0" smtClean="0">
              <a:solidFill>
                <a:srgbClr val="577BBD"/>
              </a:solidFill>
              <a:latin typeface="Calibri" panose="020F0502020204030204" pitchFamily="34" charset="0"/>
            </a:endParaRPr>
          </a:p>
        </p:txBody>
      </p:sp>
      <p:pic>
        <p:nvPicPr>
          <p:cNvPr id="614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6900" y="1557338"/>
            <a:ext cx="199707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179388" y="1052513"/>
            <a:ext cx="8785225" cy="0"/>
          </a:xfrm>
          <a:prstGeom prst="line">
            <a:avLst/>
          </a:prstGeom>
          <a:ln w="57150">
            <a:solidFill>
              <a:srgbClr val="577B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374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00"/>
                                        <p:tgtEl>
                                          <p:spTgt spid="3">
                                            <p:txEl>
                                              <p:pRg st="10" end="10"/>
                                            </p:txEl>
                                          </p:spTgt>
                                        </p:tgtEl>
                                      </p:cBhvr>
                                    </p:animEffect>
                                    <p:anim calcmode="lin" valueType="num">
                                      <p:cBhvr>
                                        <p:cTn id="3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1000"/>
                                        <p:tgtEl>
                                          <p:spTgt spid="3">
                                            <p:txEl>
                                              <p:pRg st="12" end="12"/>
                                            </p:txEl>
                                          </p:spTgt>
                                        </p:tgtEl>
                                      </p:cBhvr>
                                    </p:animEffect>
                                    <p:anim calcmode="lin" valueType="num">
                                      <p:cBhvr>
                                        <p:cTn id="4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fade">
                                      <p:cBhvr>
                                        <p:cTn id="44" dur="1000"/>
                                        <p:tgtEl>
                                          <p:spTgt spid="3">
                                            <p:txEl>
                                              <p:pRg st="14" end="14"/>
                                            </p:txEl>
                                          </p:spTgt>
                                        </p:tgtEl>
                                      </p:cBhvr>
                                    </p:animEffect>
                                    <p:anim calcmode="lin" valueType="num">
                                      <p:cBhvr>
                                        <p:cTn id="4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animEffect transition="in" filter="fade">
                                      <p:cBhvr>
                                        <p:cTn id="49" dur="1000"/>
                                        <p:tgtEl>
                                          <p:spTgt spid="3">
                                            <p:txEl>
                                              <p:pRg st="16" end="16"/>
                                            </p:txEl>
                                          </p:spTgt>
                                        </p:tgtEl>
                                      </p:cBhvr>
                                    </p:animEffect>
                                    <p:anim calcmode="lin" valueType="num">
                                      <p:cBhvr>
                                        <p:cTn id="50"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195513" y="3068638"/>
            <a:ext cx="48974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altLang="en-US" sz="4400" b="1">
                <a:solidFill>
                  <a:srgbClr val="577BBD"/>
                </a:solidFill>
                <a:latin typeface="Calibri" pitchFamily="34" charset="0"/>
              </a:rPr>
              <a:t>Password Security</a:t>
            </a:r>
          </a:p>
        </p:txBody>
      </p:sp>
      <p:pic>
        <p:nvPicPr>
          <p:cNvPr id="9219" name="Picture 2" descr="\\mdscd.netr.ecis.police.uk\scd\SOC\SECU\CyberCrime\Kent\Protect Officers\PSE Payne\Presentations\Convict Quo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5035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661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15888"/>
            <a:ext cx="7272337" cy="6049962"/>
          </a:xfrm>
        </p:spPr>
        <p:txBody>
          <a:bodyPr/>
          <a:lstStyle/>
          <a:p>
            <a:pPr marL="0" indent="0" algn="ctr">
              <a:buFontTx/>
              <a:buNone/>
              <a:defRPr/>
            </a:pPr>
            <a:r>
              <a:rPr lang="en-GB" altLang="en-US" sz="2800" b="1" dirty="0" smtClean="0">
                <a:solidFill>
                  <a:schemeClr val="tx2">
                    <a:lumMod val="60000"/>
                    <a:lumOff val="40000"/>
                  </a:schemeClr>
                </a:solidFill>
                <a:latin typeface="Calibri" panose="020F0502020204030204" pitchFamily="34" charset="0"/>
              </a:rPr>
              <a:t>Be aware of data breaches &amp; protect your data </a:t>
            </a:r>
          </a:p>
          <a:p>
            <a:pPr>
              <a:defRPr/>
            </a:pPr>
            <a:endParaRPr lang="en-GB" altLang="en-US" sz="1600" b="1" dirty="0" smtClean="0">
              <a:solidFill>
                <a:schemeClr val="tx2">
                  <a:lumMod val="60000"/>
                  <a:lumOff val="40000"/>
                </a:schemeClr>
              </a:solidFill>
              <a:latin typeface="Calibri" panose="020F0502020204030204" pitchFamily="34" charset="0"/>
            </a:endParaRPr>
          </a:p>
          <a:p>
            <a:pPr marL="0" indent="0">
              <a:buFontTx/>
              <a:buNone/>
              <a:defRPr/>
            </a:pPr>
            <a:endParaRPr lang="en-GB" altLang="en-US" sz="1600" b="1" dirty="0">
              <a:solidFill>
                <a:schemeClr val="tx2">
                  <a:lumMod val="60000"/>
                  <a:lumOff val="40000"/>
                </a:schemeClr>
              </a:solidFill>
              <a:latin typeface="Calibri" panose="020F0502020204030204" pitchFamily="34" charset="0"/>
            </a:endParaRPr>
          </a:p>
          <a:p>
            <a:pPr>
              <a:defRPr/>
            </a:pPr>
            <a:endParaRPr lang="en-GB" sz="1600" dirty="0" smtClean="0"/>
          </a:p>
          <a:p>
            <a:pPr marL="0" indent="0" algn="ctr">
              <a:buFontTx/>
              <a:buNone/>
              <a:defRPr/>
            </a:pPr>
            <a:endParaRPr lang="en-GB" sz="1600" b="1" dirty="0" smtClean="0">
              <a:solidFill>
                <a:srgbClr val="577BBD"/>
              </a:solidFill>
              <a:latin typeface="Calibri" panose="020F0502020204030204" pitchFamily="34" charset="0"/>
            </a:endParaRPr>
          </a:p>
        </p:txBody>
      </p:sp>
      <p:cxnSp>
        <p:nvCxnSpPr>
          <p:cNvPr id="6" name="Straight Connector 5"/>
          <p:cNvCxnSpPr/>
          <p:nvPr/>
        </p:nvCxnSpPr>
        <p:spPr>
          <a:xfrm>
            <a:off x="179388" y="765175"/>
            <a:ext cx="8785225"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9788" y="908050"/>
            <a:ext cx="4924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755650" y="1931988"/>
            <a:ext cx="6985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lnSpc>
                <a:spcPct val="115000"/>
              </a:lnSpc>
              <a:spcBef>
                <a:spcPct val="0"/>
              </a:spcBef>
              <a:spcAft>
                <a:spcPts val="1000"/>
              </a:spcAft>
            </a:pPr>
            <a:endParaRPr lang="en-GB" altLang="en-US" sz="1800" b="1" u="sng" dirty="0" smtClean="0">
              <a:solidFill>
                <a:srgbClr val="003057"/>
              </a:solidFill>
              <a:latin typeface="Calibri" pitchFamily="34" charset="0"/>
              <a:cs typeface="Times New Roman" pitchFamily="18" charset="0"/>
              <a:hlinkClick r:id=""/>
            </a:endParaRPr>
          </a:p>
          <a:p>
            <a:pPr algn="ctr" eaLnBrk="1" fontAlgn="base" hangingPunct="1">
              <a:lnSpc>
                <a:spcPct val="115000"/>
              </a:lnSpc>
              <a:spcBef>
                <a:spcPct val="0"/>
              </a:spcBef>
              <a:spcAft>
                <a:spcPts val="1000"/>
              </a:spcAft>
            </a:pPr>
            <a:r>
              <a:rPr lang="en-GB" altLang="en-US" sz="1800" b="1" u="sng" dirty="0" smtClean="0">
                <a:solidFill>
                  <a:srgbClr val="003057"/>
                </a:solidFill>
                <a:latin typeface="Calibri" pitchFamily="34" charset="0"/>
                <a:cs typeface="Times New Roman" pitchFamily="18" charset="0"/>
                <a:hlinkClick r:id=""/>
              </a:rPr>
              <a:t>www.haveibeenpwned.com</a:t>
            </a:r>
            <a:endParaRPr lang="en-GB" altLang="en-US" sz="1800" b="1" dirty="0" smtClean="0">
              <a:solidFill>
                <a:srgbClr val="003057"/>
              </a:solidFill>
              <a:latin typeface="Calibri" pitchFamily="34" charset="0"/>
              <a:cs typeface="Times New Roman" pitchFamily="18" charset="0"/>
            </a:endParaRPr>
          </a:p>
          <a:p>
            <a:pPr algn="ctr" eaLnBrk="1" fontAlgn="base" hangingPunct="1">
              <a:lnSpc>
                <a:spcPct val="115000"/>
              </a:lnSpc>
              <a:spcBef>
                <a:spcPct val="0"/>
              </a:spcBef>
              <a:spcAft>
                <a:spcPts val="1000"/>
              </a:spcAft>
            </a:pPr>
            <a:r>
              <a:rPr lang="en-GB" altLang="en-US" sz="1800" b="1" dirty="0" smtClean="0">
                <a:solidFill>
                  <a:schemeClr val="tx2">
                    <a:lumMod val="60000"/>
                    <a:lumOff val="40000"/>
                  </a:schemeClr>
                </a:solidFill>
                <a:latin typeface="Calibri" pitchFamily="34" charset="0"/>
                <a:cs typeface="Times New Roman" pitchFamily="18" charset="0"/>
              </a:rPr>
              <a:t>A website that allows you to check if your personal data has been compromised by data breaches. </a:t>
            </a:r>
          </a:p>
          <a:p>
            <a:pPr algn="ctr" eaLnBrk="1" fontAlgn="base" hangingPunct="1">
              <a:lnSpc>
                <a:spcPct val="115000"/>
              </a:lnSpc>
              <a:spcBef>
                <a:spcPct val="0"/>
              </a:spcBef>
              <a:spcAft>
                <a:spcPts val="1000"/>
              </a:spcAft>
            </a:pPr>
            <a:endParaRPr lang="en-GB" altLang="en-US" sz="1800" b="1" dirty="0" smtClean="0">
              <a:solidFill>
                <a:schemeClr val="tx2">
                  <a:lumMod val="60000"/>
                  <a:lumOff val="40000"/>
                </a:schemeClr>
              </a:solidFill>
              <a:latin typeface="Calibri" pitchFamily="34" charset="0"/>
              <a:cs typeface="Times New Roman" pitchFamily="18" charset="0"/>
            </a:endParaRPr>
          </a:p>
          <a:p>
            <a:pPr algn="ctr" eaLnBrk="1" fontAlgn="base" hangingPunct="1">
              <a:lnSpc>
                <a:spcPct val="115000"/>
              </a:lnSpc>
              <a:spcBef>
                <a:spcPct val="0"/>
              </a:spcBef>
              <a:spcAft>
                <a:spcPts val="1000"/>
              </a:spcAft>
            </a:pPr>
            <a:r>
              <a:rPr lang="en-GB" altLang="en-US" sz="1800" b="1" dirty="0" smtClean="0">
                <a:solidFill>
                  <a:schemeClr val="tx2">
                    <a:lumMod val="60000"/>
                    <a:lumOff val="40000"/>
                  </a:schemeClr>
                </a:solidFill>
                <a:latin typeface="Calibri" pitchFamily="34" charset="0"/>
                <a:cs typeface="Times New Roman" pitchFamily="18" charset="0"/>
              </a:rPr>
              <a:t>"Notify me" service allows visitors to subscribe to notifications about future breaches. Once signed up, you will receive an email message any time their personal information is found in a new data breach. </a:t>
            </a:r>
          </a:p>
          <a:p>
            <a:pPr algn="ctr" eaLnBrk="1" fontAlgn="base" hangingPunct="1">
              <a:spcBef>
                <a:spcPct val="0"/>
              </a:spcBef>
              <a:spcAft>
                <a:spcPct val="0"/>
              </a:spcAft>
            </a:pPr>
            <a:endParaRPr lang="en-GB" altLang="en-US" sz="1800" b="1" dirty="0" smtClean="0">
              <a:solidFill>
                <a:schemeClr val="tx2">
                  <a:lumMod val="60000"/>
                  <a:lumOff val="40000"/>
                </a:schemeClr>
              </a:solidFill>
              <a:latin typeface="Calibri" pitchFamily="34" charset="0"/>
              <a:cs typeface="Times New Roman" pitchFamily="18" charset="0"/>
            </a:endParaRPr>
          </a:p>
          <a:p>
            <a:pPr algn="ctr" eaLnBrk="1" fontAlgn="base" hangingPunct="1">
              <a:spcBef>
                <a:spcPct val="0"/>
              </a:spcBef>
              <a:spcAft>
                <a:spcPct val="0"/>
              </a:spcAft>
            </a:pPr>
            <a:r>
              <a:rPr lang="en-GB" altLang="en-US" sz="1800" b="1" i="1" dirty="0" smtClean="0">
                <a:solidFill>
                  <a:schemeClr val="tx2">
                    <a:lumMod val="60000"/>
                    <a:lumOff val="40000"/>
                  </a:schemeClr>
                </a:solidFill>
                <a:latin typeface="Calibri" pitchFamily="34" charset="0"/>
                <a:cs typeface="Times New Roman" pitchFamily="18" charset="0"/>
              </a:rPr>
              <a:t>This service often alerts users to breaches long before it reaches the </a:t>
            </a:r>
          </a:p>
          <a:p>
            <a:pPr algn="ctr" eaLnBrk="1" fontAlgn="base" hangingPunct="1">
              <a:spcBef>
                <a:spcPct val="0"/>
              </a:spcBef>
              <a:spcAft>
                <a:spcPct val="0"/>
              </a:spcAft>
            </a:pPr>
            <a:r>
              <a:rPr lang="en-GB" altLang="en-US" sz="1800" b="1" i="1" dirty="0" smtClean="0">
                <a:solidFill>
                  <a:schemeClr val="tx2">
                    <a:lumMod val="60000"/>
                    <a:lumOff val="40000"/>
                  </a:schemeClr>
                </a:solidFill>
                <a:latin typeface="Calibri" pitchFamily="34" charset="0"/>
                <a:cs typeface="Times New Roman" pitchFamily="18" charset="0"/>
              </a:rPr>
              <a:t>news, meaning that you can take action immediately instead of your accounts being at risk for months without you knowing.</a:t>
            </a:r>
          </a:p>
        </p:txBody>
      </p:sp>
    </p:spTree>
    <p:extLst>
      <p:ext uri="{BB962C8B-B14F-4D97-AF65-F5344CB8AC3E}">
        <p14:creationId xmlns:p14="http://schemas.microsoft.com/office/powerpoint/2010/main" val="1011355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1000"/>
                                        <p:tgtEl>
                                          <p:spTgt spid="7">
                                            <p:txEl>
                                              <p:pRg st="6" end="6"/>
                                            </p:txEl>
                                          </p:spTgt>
                                        </p:tgtEl>
                                      </p:cBhvr>
                                    </p:animEffect>
                                    <p:anim calcmode="lin" valueType="num">
                                      <p:cBhvr>
                                        <p:cTn id="3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Effect transition="in" filter="fade">
                                      <p:cBhvr>
                                        <p:cTn id="41" dur="1000"/>
                                        <p:tgtEl>
                                          <p:spTgt spid="7">
                                            <p:txEl>
                                              <p:pRg st="7" end="7"/>
                                            </p:txEl>
                                          </p:spTgt>
                                        </p:tgtEl>
                                      </p:cBhvr>
                                    </p:animEffect>
                                    <p:anim calcmode="lin" valueType="num">
                                      <p:cBhvr>
                                        <p:cTn id="42"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15888"/>
            <a:ext cx="6480175" cy="432792"/>
          </a:xfrm>
        </p:spPr>
        <p:txBody>
          <a:bodyPr/>
          <a:lstStyle/>
          <a:p>
            <a:pPr marL="0" indent="0">
              <a:buFontTx/>
              <a:buNone/>
              <a:defRPr/>
            </a:pPr>
            <a:r>
              <a:rPr lang="en-US" sz="3600" b="1" dirty="0">
                <a:solidFill>
                  <a:srgbClr val="0070C0"/>
                </a:solidFill>
                <a:latin typeface="Calibri" panose="020F0502020204030204" pitchFamily="34" charset="0"/>
              </a:rPr>
              <a:t>Social engineering</a:t>
            </a:r>
            <a:endParaRPr lang="en-GB" altLang="en-US" sz="3600" b="1" dirty="0">
              <a:solidFill>
                <a:srgbClr val="0070C0"/>
              </a:solidFill>
              <a:latin typeface="Calibri" panose="020F0502020204030204" pitchFamily="34" charset="0"/>
            </a:endParaRPr>
          </a:p>
          <a:p>
            <a:pPr>
              <a:defRPr/>
            </a:pPr>
            <a:endParaRPr lang="en-GB" sz="1600" dirty="0" smtClean="0"/>
          </a:p>
          <a:p>
            <a:pPr marL="0" indent="0" algn="ctr">
              <a:buFontTx/>
              <a:buNone/>
              <a:defRPr/>
            </a:pPr>
            <a:endParaRPr lang="en-GB" sz="1600" b="1" dirty="0" smtClean="0">
              <a:solidFill>
                <a:srgbClr val="577BBD"/>
              </a:solidFill>
              <a:latin typeface="Calibri" panose="020F0502020204030204" pitchFamily="34" charset="0"/>
            </a:endParaRPr>
          </a:p>
        </p:txBody>
      </p:sp>
      <p:cxnSp>
        <p:nvCxnSpPr>
          <p:cNvPr id="6" name="Straight Connector 5"/>
          <p:cNvCxnSpPr/>
          <p:nvPr/>
        </p:nvCxnSpPr>
        <p:spPr>
          <a:xfrm>
            <a:off x="179387" y="692696"/>
            <a:ext cx="8785225" cy="0"/>
          </a:xfrm>
          <a:prstGeom prst="line">
            <a:avLst/>
          </a:prstGeom>
          <a:ln w="57150">
            <a:solidFill>
              <a:srgbClr val="577BBD"/>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1520" y="1196752"/>
            <a:ext cx="4752528" cy="2031325"/>
          </a:xfrm>
          <a:prstGeom prst="rect">
            <a:avLst/>
          </a:prstGeom>
        </p:spPr>
        <p:txBody>
          <a:bodyPr wrap="square">
            <a:spAutoFit/>
          </a:bodyPr>
          <a:lstStyle/>
          <a:p>
            <a:pPr>
              <a:buClr>
                <a:srgbClr val="00395C"/>
              </a:buClr>
            </a:pPr>
            <a:r>
              <a:rPr lang="en-US" dirty="0">
                <a:solidFill>
                  <a:srgbClr val="0070C0"/>
                </a:solidFill>
                <a:latin typeface="Calibri" panose="020F0502020204030204" pitchFamily="34" charset="0"/>
              </a:rPr>
              <a:t>Sometimes the information we post onto social media can appear harmless and innocent, but it can often be used by cyber criminals to form part of an attack. </a:t>
            </a:r>
          </a:p>
          <a:p>
            <a:pPr>
              <a:buClr>
                <a:srgbClr val="00395C"/>
              </a:buClr>
            </a:pPr>
            <a:r>
              <a:rPr lang="en-US" dirty="0">
                <a:solidFill>
                  <a:srgbClr val="0070C0"/>
                </a:solidFill>
                <a:latin typeface="Calibri" panose="020F0502020204030204" pitchFamily="34" charset="0"/>
              </a:rPr>
              <a:t>What information can we learn about someone from the post opposite? How could this information be used against us?</a:t>
            </a:r>
          </a:p>
        </p:txBody>
      </p:sp>
      <p:pic>
        <p:nvPicPr>
          <p:cNvPr id="7" name="Picture 2" descr="Inline imag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30" r="9130"/>
          <a:stretch/>
        </p:blipFill>
        <p:spPr bwMode="auto">
          <a:xfrm>
            <a:off x="4852669" y="1772816"/>
            <a:ext cx="4111943" cy="2284413"/>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605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Master Slides">
  <a:themeElements>
    <a:clrScheme name="Custom 10">
      <a:dk1>
        <a:srgbClr val="000000"/>
      </a:dk1>
      <a:lt1>
        <a:srgbClr val="FFFFFF"/>
      </a:lt1>
      <a:dk2>
        <a:srgbClr val="00395C"/>
      </a:dk2>
      <a:lt2>
        <a:srgbClr val="809CAE"/>
      </a:lt2>
      <a:accent1>
        <a:srgbClr val="00AEEF"/>
      </a:accent1>
      <a:accent2>
        <a:srgbClr val="969696"/>
      </a:accent2>
      <a:accent3>
        <a:srgbClr val="FBDB81"/>
      </a:accent3>
      <a:accent4>
        <a:srgbClr val="EC8A40"/>
      </a:accent4>
      <a:accent5>
        <a:srgbClr val="CB5151"/>
      </a:accent5>
      <a:accent6>
        <a:srgbClr val="406B85"/>
      </a:accent6>
      <a:hlink>
        <a:srgbClr val="000000"/>
      </a:hlink>
      <a:folHlink>
        <a:srgbClr val="00AEEF"/>
      </a:folHlink>
    </a:clrScheme>
    <a:fontScheme name="On Screen Template">
      <a:majorFont>
        <a:latin typeface="Expert Sans Regular"/>
        <a:ea typeface=""/>
        <a:cs typeface=""/>
      </a:majorFont>
      <a:minorFont>
        <a:latin typeface="Expert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vert="horz" wrap="square" lIns="0" tIns="0" rIns="0" bIns="0" numCol="1" rtlCol="0"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36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2"/>
            </a:solidFill>
            <a:effectLst/>
            <a:latin typeface="Arial" pitchFamily="34" charset="0"/>
          </a:defRPr>
        </a:defPPr>
      </a:lstStyle>
    </a:lnDef>
    <a:txDef>
      <a:spPr>
        <a:noFill/>
      </a:spPr>
      <a:bodyPr wrap="square" lIns="0" tIns="0" rIns="0" bIns="0" rtlCol="0">
        <a:spAutoFit/>
      </a:bodyPr>
      <a:lstStyle>
        <a:defPPr>
          <a:defRPr sz="2000" dirty="0" err="1" smtClean="0">
            <a:solidFill>
              <a:schemeClr val="tx1"/>
            </a:solidFill>
            <a:latin typeface="+mn-lt"/>
          </a:defRPr>
        </a:defPPr>
      </a:lstStyle>
    </a:txDef>
  </a:objectDefaults>
  <a:extraClrSchemeLst>
    <a:extraClrScheme>
      <a:clrScheme name="Slide master 1 1">
        <a:dk1>
          <a:srgbClr val="000000"/>
        </a:dk1>
        <a:lt1>
          <a:srgbClr val="FFFFFF"/>
        </a:lt1>
        <a:dk2>
          <a:srgbClr val="0F90C3"/>
        </a:dk2>
        <a:lt2>
          <a:srgbClr val="00AEEF"/>
        </a:lt2>
        <a:accent1>
          <a:srgbClr val="4D595F"/>
        </a:accent1>
        <a:accent2>
          <a:srgbClr val="00A9B1"/>
        </a:accent2>
        <a:accent3>
          <a:srgbClr val="FFFFFF"/>
        </a:accent3>
        <a:accent4>
          <a:srgbClr val="000000"/>
        </a:accent4>
        <a:accent5>
          <a:srgbClr val="B2B5B6"/>
        </a:accent5>
        <a:accent6>
          <a:srgbClr val="0099A0"/>
        </a:accent6>
        <a:hlink>
          <a:srgbClr val="007882"/>
        </a:hlink>
        <a:folHlink>
          <a:srgbClr val="143C78"/>
        </a:folHlink>
      </a:clrScheme>
      <a:clrMap bg1="lt1" tx1="dk1" bg2="lt2" tx2="dk2" accent1="accent1" accent2="accent2" accent3="accent3" accent4="accent4" accent5="accent5" accent6="accent6" hlink="hlink" folHlink="folHlink"/>
    </a:extraClrScheme>
    <a:extraClrScheme>
      <a:clrScheme name="LAN041_Barclays_Template_021612_1a 1">
        <a:dk1>
          <a:srgbClr val="000000"/>
        </a:dk1>
        <a:lt1>
          <a:srgbClr val="FFFFFF"/>
        </a:lt1>
        <a:dk2>
          <a:srgbClr val="EC8A40"/>
        </a:dk2>
        <a:lt2>
          <a:srgbClr val="FBDB81"/>
        </a:lt2>
        <a:accent1>
          <a:srgbClr val="00AEEF"/>
        </a:accent1>
        <a:accent2>
          <a:srgbClr val="969696"/>
        </a:accent2>
        <a:accent3>
          <a:srgbClr val="FFFFFF"/>
        </a:accent3>
        <a:accent4>
          <a:srgbClr val="000000"/>
        </a:accent4>
        <a:accent5>
          <a:srgbClr val="AAD3F6"/>
        </a:accent5>
        <a:accent6>
          <a:srgbClr val="878787"/>
        </a:accent6>
        <a:hlink>
          <a:srgbClr val="00395C"/>
        </a:hlink>
        <a:folHlink>
          <a:srgbClr val="CB5151"/>
        </a:folHlink>
      </a:clrScheme>
      <a:clrMap bg1="lt1" tx1="dk1" bg2="lt2" tx2="dk2" accent1="accent1" accent2="accent2" accent3="accent3" accent4="accent4" accent5="accent5" accent6="accent6" hlink="hlink" folHlink="folHlink"/>
    </a:extraClrScheme>
    <a:extraClrScheme>
      <a:clrScheme name="LAN041_Barclays_Template_021612_1a 2">
        <a:dk1>
          <a:srgbClr val="000000"/>
        </a:dk1>
        <a:lt1>
          <a:srgbClr val="FFFFFF"/>
        </a:lt1>
        <a:dk2>
          <a:srgbClr val="EC8A40"/>
        </a:dk2>
        <a:lt2>
          <a:srgbClr val="FBDB81"/>
        </a:lt2>
        <a:accent1>
          <a:srgbClr val="00AEEF"/>
        </a:accent1>
        <a:accent2>
          <a:srgbClr val="969696"/>
        </a:accent2>
        <a:accent3>
          <a:srgbClr val="FFFFFF"/>
        </a:accent3>
        <a:accent4>
          <a:srgbClr val="000000"/>
        </a:accent4>
        <a:accent5>
          <a:srgbClr val="AAD3F6"/>
        </a:accent5>
        <a:accent6>
          <a:srgbClr val="878787"/>
        </a:accent6>
        <a:hlink>
          <a:srgbClr val="000000"/>
        </a:hlink>
        <a:folHlink>
          <a:srgbClr val="00AEEF"/>
        </a:folHlink>
      </a:clrScheme>
      <a:clrMap bg1="lt1" tx1="dk1" bg2="lt2" tx2="dk2" accent1="accent1" accent2="accent2" accent3="accent3" accent4="accent4" accent5="accent5" accent6="accent6" hlink="hlink" folHlink="folHlink"/>
    </a:extraClrScheme>
    <a:extraClrScheme>
      <a:clrScheme name="LAN041_Barclays_Template_021612_1a 3">
        <a:dk1>
          <a:srgbClr val="000000"/>
        </a:dk1>
        <a:lt1>
          <a:srgbClr val="FFFFFF"/>
        </a:lt1>
        <a:dk2>
          <a:srgbClr val="EC8A40"/>
        </a:dk2>
        <a:lt2>
          <a:srgbClr val="FBDB81"/>
        </a:lt2>
        <a:accent1>
          <a:srgbClr val="00AEEF"/>
        </a:accent1>
        <a:accent2>
          <a:srgbClr val="CB5151"/>
        </a:accent2>
        <a:accent3>
          <a:srgbClr val="FFFFFF"/>
        </a:accent3>
        <a:accent4>
          <a:srgbClr val="000000"/>
        </a:accent4>
        <a:accent5>
          <a:srgbClr val="AAD3F6"/>
        </a:accent5>
        <a:accent6>
          <a:srgbClr val="B84949"/>
        </a:accent6>
        <a:hlink>
          <a:srgbClr val="969696"/>
        </a:hlink>
        <a:folHlink>
          <a:srgbClr val="00395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yber Crim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 Crime Theme" id="{033B41C6-FCE3-4B03-95A5-5E83663EA664}" vid="{994F4E9F-2665-4E3C-A0DA-8EA5A98CFAB2}"/>
    </a:ext>
  </a:extLst>
</a:theme>
</file>

<file path=ppt/theme/theme5.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2539</Words>
  <Application>Microsoft Office PowerPoint</Application>
  <PresentationFormat>On-screen Show (4:3)</PresentationFormat>
  <Paragraphs>375</Paragraphs>
  <Slides>38</Slides>
  <Notes>28</Notes>
  <HiddenSlides>0</HiddenSlides>
  <MMClips>2</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38</vt:i4>
      </vt:variant>
    </vt:vector>
  </HeadingPairs>
  <TitlesOfParts>
    <vt:vector size="53" baseType="lpstr">
      <vt:lpstr>Arial</vt:lpstr>
      <vt:lpstr>Calibri</vt:lpstr>
      <vt:lpstr>Calibri Light</vt:lpstr>
      <vt:lpstr>Expert Sans Regular</vt:lpstr>
      <vt:lpstr>Helvetica</vt:lpstr>
      <vt:lpstr>Segoe UI Black</vt:lpstr>
      <vt:lpstr>Symbol</vt:lpstr>
      <vt:lpstr>Tahoma</vt:lpstr>
      <vt:lpstr>Times New Roman</vt:lpstr>
      <vt:lpstr>Wingdings</vt:lpstr>
      <vt:lpstr>Custom Design</vt:lpstr>
      <vt:lpstr>Main Master Slides</vt:lpstr>
      <vt:lpstr>Default Design</vt:lpstr>
      <vt:lpstr>Cyber Crime Theme</vt:lpstr>
      <vt:lpstr>1_Default Design</vt:lpstr>
      <vt:lpstr>PowerPoint Presentation</vt:lpstr>
      <vt:lpstr>PowerPoint Presentation</vt:lpstr>
      <vt:lpstr>Fraud and Cyber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DDoS Distributed Denial of Service </vt:lpstr>
      <vt:lpstr>PowerPoint Presentation</vt:lpstr>
      <vt:lpstr>  Phishing &amp; Spear Phishing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to protect yourself </vt:lpstr>
      <vt:lpstr>PowerPoint Presentation</vt:lpstr>
      <vt:lpstr>PowerPoint Presentation</vt:lpstr>
      <vt:lpstr>PowerPoint Presentation</vt:lpstr>
      <vt:lpstr>PowerPoint Presentation</vt:lpstr>
      <vt:lpstr>PowerPoint Presentation</vt:lpstr>
      <vt:lpstr>PowerPoint Presentation</vt:lpstr>
    </vt:vector>
  </TitlesOfParts>
  <Company>Kent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Richardson, Juliana - GT EPE</dc:creator>
  <cp:lastModifiedBy>User</cp:lastModifiedBy>
  <cp:revision>118</cp:revision>
  <cp:lastPrinted>2017-09-07T15:32:58Z</cp:lastPrinted>
  <dcterms:created xsi:type="dcterms:W3CDTF">2017-07-25T15:26:16Z</dcterms:created>
  <dcterms:modified xsi:type="dcterms:W3CDTF">2018-01-26T15:24:22Z</dcterms:modified>
</cp:coreProperties>
</file>